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485" r:id="rId2"/>
    <p:sldId id="396" r:id="rId3"/>
    <p:sldId id="397" r:id="rId4"/>
    <p:sldId id="499" r:id="rId5"/>
    <p:sldId id="498" r:id="rId6"/>
    <p:sldId id="500" r:id="rId7"/>
    <p:sldId id="503" r:id="rId8"/>
    <p:sldId id="525" r:id="rId9"/>
    <p:sldId id="509" r:id="rId10"/>
    <p:sldId id="507" r:id="rId11"/>
    <p:sldId id="511" r:id="rId12"/>
    <p:sldId id="522" r:id="rId13"/>
    <p:sldId id="516" r:id="rId14"/>
    <p:sldId id="517" r:id="rId15"/>
    <p:sldId id="513" r:id="rId16"/>
    <p:sldId id="510" r:id="rId17"/>
    <p:sldId id="512" r:id="rId18"/>
    <p:sldId id="514" r:id="rId19"/>
    <p:sldId id="524" r:id="rId20"/>
    <p:sldId id="518"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Verdana" panose="020B060403050404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397"/>
            <p14:sldId id="499"/>
            <p14:sldId id="498"/>
            <p14:sldId id="500"/>
            <p14:sldId id="503"/>
            <p14:sldId id="525"/>
            <p14:sldId id="509"/>
            <p14:sldId id="507"/>
            <p14:sldId id="511"/>
            <p14:sldId id="522"/>
            <p14:sldId id="516"/>
            <p14:sldId id="517"/>
            <p14:sldId id="513"/>
            <p14:sldId id="510"/>
            <p14:sldId id="512"/>
            <p14:sldId id="514"/>
            <p14:sldId id="524"/>
            <p14:sldId id="5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758E81-14BD-42EC-AF46-C8069B41CEFF}" v="8" dt="2023-01-19T23:50:31.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63" autoAdjust="0"/>
    <p:restoredTop sz="74040" autoAdjust="0"/>
  </p:normalViewPr>
  <p:slideViewPr>
    <p:cSldViewPr snapToGrid="0">
      <p:cViewPr varScale="1">
        <p:scale>
          <a:sx n="50" d="100"/>
          <a:sy n="50" d="100"/>
        </p:scale>
        <p:origin x="860" y="40"/>
      </p:cViewPr>
      <p:guideLst/>
    </p:cSldViewPr>
  </p:slideViewPr>
  <p:notesTextViewPr>
    <p:cViewPr>
      <p:scale>
        <a:sx n="100" d="100"/>
        <a:sy n="100" d="100"/>
      </p:scale>
      <p:origin x="0" y="0"/>
    </p:cViewPr>
  </p:notesTextViewPr>
  <p:sorterViewPr>
    <p:cViewPr varScale="1">
      <p:scale>
        <a:sx n="1" d="1"/>
        <a:sy n="1" d="1"/>
      </p:scale>
      <p:origin x="0" y="-53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106C0796-9087-4577-8DE3-1F1950A6BD3A}"/>
    <pc:docChg chg="custSel addSld delSld modSld sldOrd modSection">
      <pc:chgData name="Mitchell Wand" userId="de9b44c55c049659" providerId="LiveId" clId="{106C0796-9087-4577-8DE3-1F1950A6BD3A}" dt="2022-09-20T21:03:11.246" v="592"/>
      <pc:docMkLst>
        <pc:docMk/>
      </pc:docMkLst>
      <pc:sldChg chg="del">
        <pc:chgData name="Mitchell Wand" userId="de9b44c55c049659" providerId="LiveId" clId="{106C0796-9087-4577-8DE3-1F1950A6BD3A}" dt="2022-09-20T20:54:44.858" v="227" actId="2696"/>
        <pc:sldMkLst>
          <pc:docMk/>
          <pc:sldMk cId="3584509142" sldId="506"/>
        </pc:sldMkLst>
      </pc:sldChg>
      <pc:sldChg chg="ord">
        <pc:chgData name="Mitchell Wand" userId="de9b44c55c049659" providerId="LiveId" clId="{106C0796-9087-4577-8DE3-1F1950A6BD3A}" dt="2022-09-20T20:59:24.692" v="449"/>
        <pc:sldMkLst>
          <pc:docMk/>
          <pc:sldMk cId="1531731350" sldId="510"/>
        </pc:sldMkLst>
      </pc:sldChg>
      <pc:sldChg chg="ord">
        <pc:chgData name="Mitchell Wand" userId="de9b44c55c049659" providerId="LiveId" clId="{106C0796-9087-4577-8DE3-1F1950A6BD3A}" dt="2022-09-20T21:03:11.246" v="592"/>
        <pc:sldMkLst>
          <pc:docMk/>
          <pc:sldMk cId="3111665150" sldId="512"/>
        </pc:sldMkLst>
      </pc:sldChg>
      <pc:sldChg chg="ord">
        <pc:chgData name="Mitchell Wand" userId="de9b44c55c049659" providerId="LiveId" clId="{106C0796-9087-4577-8DE3-1F1950A6BD3A}" dt="2022-09-20T20:59:17.106" v="445"/>
        <pc:sldMkLst>
          <pc:docMk/>
          <pc:sldMk cId="2610365948" sldId="513"/>
        </pc:sldMkLst>
      </pc:sldChg>
      <pc:sldChg chg="modNotesTx">
        <pc:chgData name="Mitchell Wand" userId="de9b44c55c049659" providerId="LiveId" clId="{106C0796-9087-4577-8DE3-1F1950A6BD3A}" dt="2022-09-20T20:56:29.264" v="271" actId="20577"/>
        <pc:sldMkLst>
          <pc:docMk/>
          <pc:sldMk cId="2788114896" sldId="514"/>
        </pc:sldMkLst>
      </pc:sldChg>
      <pc:sldChg chg="addSp delSp modSp mod ord modAnim modNotesTx">
        <pc:chgData name="Mitchell Wand" userId="de9b44c55c049659" providerId="LiveId" clId="{106C0796-9087-4577-8DE3-1F1950A6BD3A}" dt="2022-09-20T21:03:06.168" v="590"/>
        <pc:sldMkLst>
          <pc:docMk/>
          <pc:sldMk cId="1995800997" sldId="517"/>
        </pc:sldMkLst>
        <pc:spChg chg="mod">
          <ac:chgData name="Mitchell Wand" userId="de9b44c55c049659" providerId="LiveId" clId="{106C0796-9087-4577-8DE3-1F1950A6BD3A}" dt="2022-09-20T20:59:50.150" v="452" actId="6549"/>
          <ac:spMkLst>
            <pc:docMk/>
            <pc:sldMk cId="1995800997" sldId="517"/>
            <ac:spMk id="2" creationId="{D97FFDA5-A991-374D-9882-FA72E7FCEC79}"/>
          </ac:spMkLst>
        </pc:spChg>
        <pc:spChg chg="mod">
          <ac:chgData name="Mitchell Wand" userId="de9b44c55c049659" providerId="LiveId" clId="{106C0796-9087-4577-8DE3-1F1950A6BD3A}" dt="2022-09-20T21:00:03.118" v="455" actId="27636"/>
          <ac:spMkLst>
            <pc:docMk/>
            <pc:sldMk cId="1995800997" sldId="517"/>
            <ac:spMk id="3" creationId="{4352F479-10FB-014B-A282-6D0DBD50FEEA}"/>
          </ac:spMkLst>
        </pc:spChg>
        <pc:spChg chg="add mod">
          <ac:chgData name="Mitchell Wand" userId="de9b44c55c049659" providerId="LiveId" clId="{106C0796-9087-4577-8DE3-1F1950A6BD3A}" dt="2022-09-20T21:02:37.867" v="587" actId="14100"/>
          <ac:spMkLst>
            <pc:docMk/>
            <pc:sldMk cId="1995800997" sldId="517"/>
            <ac:spMk id="4" creationId="{765CE10A-F251-AEFC-194D-775452383E38}"/>
          </ac:spMkLst>
        </pc:spChg>
        <pc:graphicFrameChg chg="del">
          <ac:chgData name="Mitchell Wand" userId="de9b44c55c049659" providerId="LiveId" clId="{106C0796-9087-4577-8DE3-1F1950A6BD3A}" dt="2022-09-20T20:59:58.144" v="453" actId="478"/>
          <ac:graphicFrameMkLst>
            <pc:docMk/>
            <pc:sldMk cId="1995800997" sldId="517"/>
            <ac:graphicFrameMk id="6" creationId="{2C3A2CA9-4AAB-2E40-9BCA-97BB53EED5AF}"/>
          </ac:graphicFrameMkLst>
        </pc:graphicFrameChg>
      </pc:sldChg>
      <pc:sldChg chg="addSp delSp modSp add mod chgLayout">
        <pc:chgData name="Mitchell Wand" userId="de9b44c55c049659" providerId="LiveId" clId="{106C0796-9087-4577-8DE3-1F1950A6BD3A}" dt="2022-09-20T20:54:05.807" v="226" actId="20577"/>
        <pc:sldMkLst>
          <pc:docMk/>
          <pc:sldMk cId="2885278083" sldId="522"/>
        </pc:sldMkLst>
        <pc:spChg chg="mod ord">
          <ac:chgData name="Mitchell Wand" userId="de9b44c55c049659" providerId="LiveId" clId="{106C0796-9087-4577-8DE3-1F1950A6BD3A}" dt="2022-09-20T20:51:33.451" v="4" actId="700"/>
          <ac:spMkLst>
            <pc:docMk/>
            <pc:sldMk cId="2885278083" sldId="522"/>
            <ac:spMk id="2" creationId="{C136781F-FD9A-A245-BA68-9AC51B34BDA8}"/>
          </ac:spMkLst>
        </pc:spChg>
        <pc:spChg chg="mod ord">
          <ac:chgData name="Mitchell Wand" userId="de9b44c55c049659" providerId="LiveId" clId="{106C0796-9087-4577-8DE3-1F1950A6BD3A}" dt="2022-09-20T20:51:33.451" v="4" actId="700"/>
          <ac:spMkLst>
            <pc:docMk/>
            <pc:sldMk cId="2885278083" sldId="522"/>
            <ac:spMk id="4" creationId="{EA7E4AEB-DD68-EC4B-BB36-8765865EFE83}"/>
          </ac:spMkLst>
        </pc:spChg>
        <pc:spChg chg="del">
          <ac:chgData name="Mitchell Wand" userId="de9b44c55c049659" providerId="LiveId" clId="{106C0796-9087-4577-8DE3-1F1950A6BD3A}" dt="2022-09-20T20:51:08.717" v="2" actId="478"/>
          <ac:spMkLst>
            <pc:docMk/>
            <pc:sldMk cId="2885278083" sldId="522"/>
            <ac:spMk id="6" creationId="{CE1460F5-EBB7-9344-9879-9BAEB89D0A7F}"/>
          </ac:spMkLst>
        </pc:spChg>
        <pc:spChg chg="del">
          <ac:chgData name="Mitchell Wand" userId="de9b44c55c049659" providerId="LiveId" clId="{106C0796-9087-4577-8DE3-1F1950A6BD3A}" dt="2022-09-20T20:51:11.997" v="3" actId="478"/>
          <ac:spMkLst>
            <pc:docMk/>
            <pc:sldMk cId="2885278083" sldId="522"/>
            <ac:spMk id="7" creationId="{D44AC806-743F-3F4F-BF28-A72A12B4C977}"/>
          </ac:spMkLst>
        </pc:spChg>
        <pc:spChg chg="add mod ord">
          <ac:chgData name="Mitchell Wand" userId="de9b44c55c049659" providerId="LiveId" clId="{106C0796-9087-4577-8DE3-1F1950A6BD3A}" dt="2022-09-20T20:54:05.807" v="226" actId="20577"/>
          <ac:spMkLst>
            <pc:docMk/>
            <pc:sldMk cId="2885278083" sldId="522"/>
            <ac:spMk id="8" creationId="{E0413CA6-2259-6AE5-6334-2998F3B60638}"/>
          </ac:spMkLst>
        </pc:spChg>
        <pc:graphicFrameChg chg="del">
          <ac:chgData name="Mitchell Wand" userId="de9b44c55c049659" providerId="LiveId" clId="{106C0796-9087-4577-8DE3-1F1950A6BD3A}" dt="2022-09-20T20:51:03.182" v="1" actId="478"/>
          <ac:graphicFrameMkLst>
            <pc:docMk/>
            <pc:sldMk cId="2885278083" sldId="522"/>
            <ac:graphicFrameMk id="5" creationId="{997B3776-13F1-7C44-89C7-976EB63D5FDA}"/>
          </ac:graphicFrameMkLst>
        </pc:graphicFrameChg>
      </pc:sldChg>
      <pc:sldChg chg="modSp add mod modNotesTx">
        <pc:chgData name="Mitchell Wand" userId="de9b44c55c049659" providerId="LiveId" clId="{106C0796-9087-4577-8DE3-1F1950A6BD3A}" dt="2022-09-20T20:57:47.476" v="443" actId="20577"/>
        <pc:sldMkLst>
          <pc:docMk/>
          <pc:sldMk cId="2142082936" sldId="524"/>
        </pc:sldMkLst>
        <pc:spChg chg="mod">
          <ac:chgData name="Mitchell Wand" userId="de9b44c55c049659" providerId="LiveId" clId="{106C0796-9087-4577-8DE3-1F1950A6BD3A}" dt="2022-09-20T20:57:14.575" v="291" actId="20577"/>
          <ac:spMkLst>
            <pc:docMk/>
            <pc:sldMk cId="2142082936" sldId="524"/>
            <ac:spMk id="6" creationId="{EAB319D2-A26F-0955-A1EA-5E20C6DE8B51}"/>
          </ac:spMkLst>
        </pc:spChg>
      </pc:sldChg>
    </pc:docChg>
  </pc:docChgLst>
  <pc:docChgLst>
    <pc:chgData name="Mitchell Wand" userId="de9b44c55c049659" providerId="LiveId" clId="{E2758E81-14BD-42EC-AF46-C8069B41CEFF}"/>
    <pc:docChg chg="custSel addSld delSld modSld sldOrd modSection">
      <pc:chgData name="Mitchell Wand" userId="de9b44c55c049659" providerId="LiveId" clId="{E2758E81-14BD-42EC-AF46-C8069B41CEFF}" dt="2023-01-20T00:06:51.145" v="3634" actId="20577"/>
      <pc:docMkLst>
        <pc:docMk/>
      </pc:docMkLst>
      <pc:sldChg chg="modSp mod">
        <pc:chgData name="Mitchell Wand" userId="de9b44c55c049659" providerId="LiveId" clId="{E2758E81-14BD-42EC-AF46-C8069B41CEFF}" dt="2023-01-19T21:11:55.475" v="43" actId="20577"/>
        <pc:sldMkLst>
          <pc:docMk/>
          <pc:sldMk cId="3019279322" sldId="396"/>
        </pc:sldMkLst>
        <pc:spChg chg="mod">
          <ac:chgData name="Mitchell Wand" userId="de9b44c55c049659" providerId="LiveId" clId="{E2758E81-14BD-42EC-AF46-C8069B41CEFF}" dt="2023-01-19T21:11:55.475" v="43" actId="20577"/>
          <ac:spMkLst>
            <pc:docMk/>
            <pc:sldMk cId="3019279322" sldId="396"/>
            <ac:spMk id="3" creationId="{AC300E2B-BFD0-4090-AFC5-FE82683F997F}"/>
          </ac:spMkLst>
        </pc:spChg>
      </pc:sldChg>
      <pc:sldChg chg="modSp mod modNotesTx">
        <pc:chgData name="Mitchell Wand" userId="de9b44c55c049659" providerId="LiveId" clId="{E2758E81-14BD-42EC-AF46-C8069B41CEFF}" dt="2023-01-19T23:39:37.385" v="2212" actId="6549"/>
        <pc:sldMkLst>
          <pc:docMk/>
          <pc:sldMk cId="4131546741" sldId="500"/>
        </pc:sldMkLst>
        <pc:spChg chg="mod">
          <ac:chgData name="Mitchell Wand" userId="de9b44c55c049659" providerId="LiveId" clId="{E2758E81-14BD-42EC-AF46-C8069B41CEFF}" dt="2023-01-19T23:38:10.564" v="2105" actId="20577"/>
          <ac:spMkLst>
            <pc:docMk/>
            <pc:sldMk cId="4131546741" sldId="500"/>
            <ac:spMk id="2" creationId="{AAE47409-E512-FF4B-984E-877C3160BCD6}"/>
          </ac:spMkLst>
        </pc:spChg>
      </pc:sldChg>
      <pc:sldChg chg="addSp delSp modSp mod ord modNotesTx">
        <pc:chgData name="Mitchell Wand" userId="de9b44c55c049659" providerId="LiveId" clId="{E2758E81-14BD-42EC-AF46-C8069B41CEFF}" dt="2023-01-19T23:40:25.473" v="2235" actId="20577"/>
        <pc:sldMkLst>
          <pc:docMk/>
          <pc:sldMk cId="224251115" sldId="503"/>
        </pc:sldMkLst>
        <pc:spChg chg="mod">
          <ac:chgData name="Mitchell Wand" userId="de9b44c55c049659" providerId="LiveId" clId="{E2758E81-14BD-42EC-AF46-C8069B41CEFF}" dt="2023-01-19T23:40:25.473" v="2235" actId="20577"/>
          <ac:spMkLst>
            <pc:docMk/>
            <pc:sldMk cId="224251115" sldId="503"/>
            <ac:spMk id="2" creationId="{A9B5D095-52C3-B84B-A255-C907140D1521}"/>
          </ac:spMkLst>
        </pc:spChg>
        <pc:spChg chg="del">
          <ac:chgData name="Mitchell Wand" userId="de9b44c55c049659" providerId="LiveId" clId="{E2758E81-14BD-42EC-AF46-C8069B41CEFF}" dt="2023-01-19T22:29:52.716" v="1696" actId="478"/>
          <ac:spMkLst>
            <pc:docMk/>
            <pc:sldMk cId="224251115" sldId="503"/>
            <ac:spMk id="3" creationId="{26C033CD-CA82-DA49-8341-E1B6B00570FB}"/>
          </ac:spMkLst>
        </pc:spChg>
        <pc:spChg chg="add mod">
          <ac:chgData name="Mitchell Wand" userId="de9b44c55c049659" providerId="LiveId" clId="{E2758E81-14BD-42EC-AF46-C8069B41CEFF}" dt="2023-01-19T22:30:24.357" v="1699" actId="20577"/>
          <ac:spMkLst>
            <pc:docMk/>
            <pc:sldMk cId="224251115" sldId="503"/>
            <ac:spMk id="7" creationId="{3C55EF1A-0C37-0975-B624-39660D6C853F}"/>
          </ac:spMkLst>
        </pc:spChg>
      </pc:sldChg>
      <pc:sldChg chg="ord modNotesTx">
        <pc:chgData name="Mitchell Wand" userId="de9b44c55c049659" providerId="LiveId" clId="{E2758E81-14BD-42EC-AF46-C8069B41CEFF}" dt="2023-01-19T23:49:49.873" v="2773" actId="20577"/>
        <pc:sldMkLst>
          <pc:docMk/>
          <pc:sldMk cId="3032680908" sldId="507"/>
        </pc:sldMkLst>
      </pc:sldChg>
      <pc:sldChg chg="ord modNotesTx">
        <pc:chgData name="Mitchell Wand" userId="de9b44c55c049659" providerId="LiveId" clId="{E2758E81-14BD-42EC-AF46-C8069B41CEFF}" dt="2023-01-19T23:48:44.839" v="2763" actId="6549"/>
        <pc:sldMkLst>
          <pc:docMk/>
          <pc:sldMk cId="2377827448" sldId="509"/>
        </pc:sldMkLst>
      </pc:sldChg>
      <pc:sldChg chg="modNotesTx">
        <pc:chgData name="Mitchell Wand" userId="de9b44c55c049659" providerId="LiveId" clId="{E2758E81-14BD-42EC-AF46-C8069B41CEFF}" dt="2023-01-20T00:01:40.064" v="3349" actId="20577"/>
        <pc:sldMkLst>
          <pc:docMk/>
          <pc:sldMk cId="1531731350" sldId="510"/>
        </pc:sldMkLst>
      </pc:sldChg>
      <pc:sldChg chg="modNotesTx">
        <pc:chgData name="Mitchell Wand" userId="de9b44c55c049659" providerId="LiveId" clId="{E2758E81-14BD-42EC-AF46-C8069B41CEFF}" dt="2023-01-19T23:50:57.266" v="2779" actId="20577"/>
        <pc:sldMkLst>
          <pc:docMk/>
          <pc:sldMk cId="1346105744" sldId="511"/>
        </pc:sldMkLst>
      </pc:sldChg>
      <pc:sldChg chg="modNotesTx">
        <pc:chgData name="Mitchell Wand" userId="de9b44c55c049659" providerId="LiveId" clId="{E2758E81-14BD-42EC-AF46-C8069B41CEFF}" dt="2023-01-20T00:04:49.275" v="3567" actId="20577"/>
        <pc:sldMkLst>
          <pc:docMk/>
          <pc:sldMk cId="2788114896" sldId="514"/>
        </pc:sldMkLst>
      </pc:sldChg>
      <pc:sldChg chg="modNotesTx">
        <pc:chgData name="Mitchell Wand" userId="de9b44c55c049659" providerId="LiveId" clId="{E2758E81-14BD-42EC-AF46-C8069B41CEFF}" dt="2023-01-20T00:00:07.396" v="3339" actId="20577"/>
        <pc:sldMkLst>
          <pc:docMk/>
          <pc:sldMk cId="2167265308" sldId="516"/>
        </pc:sldMkLst>
      </pc:sldChg>
      <pc:sldChg chg="ord">
        <pc:chgData name="Mitchell Wand" userId="de9b44c55c049659" providerId="LiveId" clId="{E2758E81-14BD-42EC-AF46-C8069B41CEFF}" dt="2023-01-20T00:01:02.221" v="3341"/>
        <pc:sldMkLst>
          <pc:docMk/>
          <pc:sldMk cId="1995800997" sldId="517"/>
        </pc:sldMkLst>
      </pc:sldChg>
      <pc:sldChg chg="modSp mod">
        <pc:chgData name="Mitchell Wand" userId="de9b44c55c049659" providerId="LiveId" clId="{E2758E81-14BD-42EC-AF46-C8069B41CEFF}" dt="2023-01-20T00:06:51.145" v="3634" actId="20577"/>
        <pc:sldMkLst>
          <pc:docMk/>
          <pc:sldMk cId="1694982008" sldId="518"/>
        </pc:sldMkLst>
        <pc:spChg chg="mod">
          <ac:chgData name="Mitchell Wand" userId="de9b44c55c049659" providerId="LiveId" clId="{E2758E81-14BD-42EC-AF46-C8069B41CEFF}" dt="2023-01-20T00:06:51.145" v="3634" actId="20577"/>
          <ac:spMkLst>
            <pc:docMk/>
            <pc:sldMk cId="1694982008" sldId="518"/>
            <ac:spMk id="3" creationId="{AC300E2B-BFD0-4090-AFC5-FE82683F997F}"/>
          </ac:spMkLst>
        </pc:spChg>
      </pc:sldChg>
      <pc:sldChg chg="del">
        <pc:chgData name="Mitchell Wand" userId="de9b44c55c049659" providerId="LiveId" clId="{E2758E81-14BD-42EC-AF46-C8069B41CEFF}" dt="2023-01-20T00:02:36.780" v="3350" actId="2696"/>
        <pc:sldMkLst>
          <pc:docMk/>
          <pc:sldMk cId="3499903577" sldId="521"/>
        </pc:sldMkLst>
      </pc:sldChg>
      <pc:sldChg chg="modSp mod modNotesTx">
        <pc:chgData name="Mitchell Wand" userId="de9b44c55c049659" providerId="LiveId" clId="{E2758E81-14BD-42EC-AF46-C8069B41CEFF}" dt="2023-01-19T23:56:23.623" v="3056" actId="20577"/>
        <pc:sldMkLst>
          <pc:docMk/>
          <pc:sldMk cId="2885278083" sldId="522"/>
        </pc:sldMkLst>
        <pc:spChg chg="mod">
          <ac:chgData name="Mitchell Wand" userId="de9b44c55c049659" providerId="LiveId" clId="{E2758E81-14BD-42EC-AF46-C8069B41CEFF}" dt="2023-01-19T23:51:58.414" v="2847" actId="27636"/>
          <ac:spMkLst>
            <pc:docMk/>
            <pc:sldMk cId="2885278083" sldId="522"/>
            <ac:spMk id="8" creationId="{E0413CA6-2259-6AE5-6334-2998F3B60638}"/>
          </ac:spMkLst>
        </pc:spChg>
      </pc:sldChg>
      <pc:sldChg chg="delSp modSp add mod modNotesTx">
        <pc:chgData name="Mitchell Wand" userId="de9b44c55c049659" providerId="LiveId" clId="{E2758E81-14BD-42EC-AF46-C8069B41CEFF}" dt="2023-01-19T23:42:37.181" v="2366" actId="20577"/>
        <pc:sldMkLst>
          <pc:docMk/>
          <pc:sldMk cId="3235711974" sldId="525"/>
        </pc:sldMkLst>
        <pc:spChg chg="mod">
          <ac:chgData name="Mitchell Wand" userId="de9b44c55c049659" providerId="LiveId" clId="{E2758E81-14BD-42EC-AF46-C8069B41CEFF}" dt="2023-01-19T22:31:14.583" v="1702" actId="14100"/>
          <ac:spMkLst>
            <pc:docMk/>
            <pc:sldMk cId="3235711974" sldId="525"/>
            <ac:spMk id="3" creationId="{26C033CD-CA82-DA49-8341-E1B6B00570FB}"/>
          </ac:spMkLst>
        </pc:spChg>
        <pc:graphicFrameChg chg="del">
          <ac:chgData name="Mitchell Wand" userId="de9b44c55c049659" providerId="LiveId" clId="{E2758E81-14BD-42EC-AF46-C8069B41CEFF}" dt="2023-01-19T22:31:10.225" v="1701" actId="478"/>
          <ac:graphicFrameMkLst>
            <pc:docMk/>
            <pc:sldMk cId="3235711974" sldId="525"/>
            <ac:graphicFrameMk id="5" creationId="{ECC36D8A-AC6A-1446-ACFB-2E185A24F7B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Cost</c:v>
                </c:pt>
              </c:strCache>
            </c:strRef>
          </c:tx>
          <c:spPr>
            <a:ln w="28575" cap="rnd">
              <a:solidFill>
                <a:schemeClr val="accent1"/>
              </a:solidFill>
              <a:round/>
            </a:ln>
            <a:effectLst/>
          </c:spPr>
          <c:marker>
            <c:symbol val="none"/>
          </c:marker>
          <c:cat>
            <c:strRef>
              <c:f>Sheet1!$A$2:$A$6</c:f>
              <c:strCache>
                <c:ptCount val="5"/>
                <c:pt idx="0">
                  <c:v>Communication</c:v>
                </c:pt>
                <c:pt idx="1">
                  <c:v>Planning</c:v>
                </c:pt>
                <c:pt idx="2">
                  <c:v>Modeling</c:v>
                </c:pt>
                <c:pt idx="3">
                  <c:v>Cosntruction</c:v>
                </c:pt>
                <c:pt idx="4">
                  <c:v>Deployment</c:v>
                </c:pt>
              </c:strCache>
            </c:strRef>
          </c:cat>
          <c:val>
            <c:numRef>
              <c:f>Sheet1!$B$2:$B$6</c:f>
              <c:numCache>
                <c:formatCode>General</c:formatCode>
                <c:ptCount val="5"/>
                <c:pt idx="0">
                  <c:v>2</c:v>
                </c:pt>
                <c:pt idx="1">
                  <c:v>8</c:v>
                </c:pt>
                <c:pt idx="2">
                  <c:v>16</c:v>
                </c:pt>
                <c:pt idx="3">
                  <c:v>32</c:v>
                </c:pt>
                <c:pt idx="4">
                  <c:v>64</c:v>
                </c:pt>
              </c:numCache>
            </c:numRef>
          </c:val>
          <c:smooth val="1"/>
          <c:extLst>
            <c:ext xmlns:c16="http://schemas.microsoft.com/office/drawing/2014/chart" uri="{C3380CC4-5D6E-409C-BE32-E72D297353CC}">
              <c16:uniqueId val="{00000000-4DBB-2F47-A9D1-1C7E0ED195E1}"/>
            </c:ext>
          </c:extLst>
        </c:ser>
        <c:dLbls>
          <c:showLegendKey val="0"/>
          <c:showVal val="0"/>
          <c:showCatName val="0"/>
          <c:showSerName val="0"/>
          <c:showPercent val="0"/>
          <c:showBubbleSize val="0"/>
        </c:dLbls>
        <c:smooth val="0"/>
        <c:axId val="1669413087"/>
        <c:axId val="70705376"/>
      </c:lineChart>
      <c:catAx>
        <c:axId val="1669413087"/>
        <c:scaling>
          <c:orientation val="minMax"/>
        </c:scaling>
        <c:delete val="0"/>
        <c:axPos val="b"/>
        <c:title>
          <c:tx>
            <c:rich>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a:t>Phase Defect Detected</a:t>
                </a:r>
              </a:p>
            </c:rich>
          </c:tx>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70705376"/>
        <c:crosses val="autoZero"/>
        <c:auto val="1"/>
        <c:lblAlgn val="ctr"/>
        <c:lblOffset val="100"/>
        <c:noMultiLvlLbl val="0"/>
      </c:catAx>
      <c:valAx>
        <c:axId val="70705376"/>
        <c:scaling>
          <c:orientation val="minMax"/>
        </c:scaling>
        <c:delete val="1"/>
        <c:axPos val="l"/>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a:t>Relative Cost to Fix Defect</a:t>
                </a:r>
              </a:p>
            </c:rich>
          </c:tx>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6941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80000"/>
              </a:lnSpc>
            </a:pPr>
            <a:endParaRPr lang="en-GB" altLang="en-US" sz="2400" dirty="0"/>
          </a:p>
          <a:p>
            <a:pPr lvl="1">
              <a:lnSpc>
                <a:spcPct val="80000"/>
              </a:lnSpc>
            </a:pPr>
            <a:r>
              <a:rPr lang="en-GB" altLang="en-US" sz="2400" dirty="0"/>
              <a:t>Inflexible partitioning of the project into distinct stages makes it difficult to respond to changing customer requirements.</a:t>
            </a:r>
          </a:p>
          <a:p>
            <a:pPr lvl="1">
              <a:lnSpc>
                <a:spcPct val="80000"/>
              </a:lnSpc>
            </a:pPr>
            <a:endParaRPr lang="en-GB" altLang="en-US" sz="2400" dirty="0"/>
          </a:p>
          <a:p>
            <a:pPr lvl="1">
              <a:lnSpc>
                <a:spcPct val="80000"/>
              </a:lnSpc>
            </a:pPr>
            <a:r>
              <a:rPr lang="en-GB" altLang="en-US" sz="2400" dirty="0"/>
              <a:t>This big focus on QA of each phase means that even if you wanted to go back to a prior phase (and there are “iterative” versions of the waterfall process, too), you are going to need to throw out a lot of work! What was the point of the extremely thorough requirements documents when you are going to throw them out?</a:t>
            </a:r>
          </a:p>
          <a:p>
            <a:pPr lvl="1">
              <a:lnSpc>
                <a:spcPct val="80000"/>
              </a:lnSpc>
            </a:pPr>
            <a:endParaRPr lang="en-GB" altLang="en-US" sz="2400" dirty="0"/>
          </a:p>
          <a:p>
            <a:pPr lvl="1">
              <a:lnSpc>
                <a:spcPct val="80000"/>
              </a:lnSpc>
            </a:pPr>
            <a:r>
              <a:rPr lang="en-GB" altLang="en-US" sz="2400" dirty="0"/>
              <a:t>Therefore, this model is only appropriate when the requirements are very well-understood and changes will be very limited during the design process. </a:t>
            </a:r>
          </a:p>
          <a:p>
            <a:pPr lvl="1">
              <a:lnSpc>
                <a:spcPct val="80000"/>
              </a:lnSpc>
            </a:pPr>
            <a:endParaRPr lang="en-GB" altLang="en-US" sz="2400" dirty="0"/>
          </a:p>
          <a:p>
            <a:pPr lvl="1">
              <a:lnSpc>
                <a:spcPct val="80000"/>
              </a:lnSpc>
            </a:pPr>
            <a:r>
              <a:rPr lang="en-GB" altLang="en-US" sz="2400" dirty="0"/>
              <a:t>But few business systems have such stable requirements.</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287688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One way of improving the waterfall process is to make it iterative. An iterative process takes a waterfall, and basically just says: “Hey, split up your huge project into smaller projects, deliver each of those projects in one iteration of a waterfall”</a:t>
            </a:r>
          </a:p>
          <a:p>
            <a:endParaRPr lang="en-GB" altLang="en-US" dirty="0"/>
          </a:p>
          <a:p>
            <a:r>
              <a:rPr lang="en-GB" altLang="en-US" sz="1200" dirty="0"/>
              <a:t>User requirements are prioritized and the highest priority requirements are included in early iterations.</a:t>
            </a:r>
          </a:p>
          <a:p>
            <a:endParaRPr lang="en-GB" altLang="en-US" sz="1200" dirty="0"/>
          </a:p>
          <a:p>
            <a:r>
              <a:rPr lang="en-GB" altLang="en-US" sz="1200" dirty="0"/>
              <a:t>Once the development of an iteration is started, the requirements are frozen - but requirements for later iterations can continue to evolve (this is the distinction compared to incremental delivery of feature sets)</a:t>
            </a:r>
          </a:p>
          <a:p>
            <a:endParaRPr lang="en-GB" altLang="en-US" sz="1200" dirty="0"/>
          </a:p>
          <a:p>
            <a:r>
              <a:rPr lang="en-GB" altLang="en-US" sz="1200" dirty="0"/>
              <a:t>There are a variety of “iterative processes”– here we’ve illustrated just the general idea.</a:t>
            </a:r>
          </a:p>
          <a:p>
            <a:endParaRPr lang="en-GB" altLang="en-US" sz="1200" dirty="0"/>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957560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Throughout the 90’s there were a variety of different software process models proposed to be “more lightweight” than waterfall. We won’t discuss them, other than to say that there were quite a few, and that agile came out on top.</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Agile offers the following promise: what if we could build software in such a way that we could embrace both defects and change? </a:t>
            </a:r>
          </a:p>
          <a:p>
            <a:pPr rtl="0" fontAlgn="base"/>
            <a:r>
              <a:rPr lang="en-US" sz="1200" b="0" i="0" u="none" strike="noStrike" kern="1200" dirty="0">
                <a:solidFill>
                  <a:schemeClr val="tx1"/>
                </a:solidFill>
                <a:effectLst/>
                <a:latin typeface="+mn-lt"/>
                <a:ea typeface="+mn-ea"/>
                <a:cs typeface="+mn-cs"/>
              </a:rPr>
              <a:t>Our process should accept the inevitability of change.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 If you use a process that can have an “agile” response to shifting requirements, your process will probably  be able to correct defects much better. </a:t>
            </a:r>
          </a:p>
          <a:p>
            <a:pPr rtl="0" fontAlgn="base"/>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Compare to waterfall philosophy on risk:</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Waterfall says: "The project is too large and complex, and it will take months (or years!) to plan, so once we come up with the plan, that plan can not change"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agile says “The project is too large and complex, it is unlikely that we will know exactly what we need right now, and to some extent, we are inventing something new. We think that as we make it, we will figure it out as we go”</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 reduce risk by “time-boxing”:  we limit the time we spend on any one stage and reassess, so we don’t go too far in the wrong direction.</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1773283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agile manifesto outlines the key principles that underpin agile processes. There are a variety of interpretations of this idea, “software craftsmanship” and “extreme programming” are some.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Agile processes are often explained in terms of “values.” Note that these values are deliberately phrased in order to contrast with the values inherent in the waterfall process.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Individuals and interactions – talk about things, localize knowledge vs these big modeling-based approaches. Typically embrace pair programming</a:t>
            </a:r>
          </a:p>
          <a:p>
            <a:pPr rtl="0" fontAlgn="base"/>
            <a:r>
              <a:rPr lang="en-US" sz="1200" b="0" i="0" u="none" strike="noStrike" kern="1200" dirty="0">
                <a:solidFill>
                  <a:schemeClr val="tx1"/>
                </a:solidFill>
                <a:effectLst/>
                <a:latin typeface="+mn-lt"/>
                <a:ea typeface="+mn-ea"/>
                <a:cs typeface="+mn-cs"/>
              </a:rPr>
              <a:t>Working software – write code that works and is readable, come up with techniques to make it be more likely to be correct. </a:t>
            </a:r>
          </a:p>
          <a:p>
            <a:pPr rtl="0" fontAlgn="base"/>
            <a:r>
              <a:rPr lang="en-US" sz="1200" b="0" i="0" u="none" strike="noStrike" kern="1200" dirty="0">
                <a:solidFill>
                  <a:schemeClr val="tx1"/>
                </a:solidFill>
                <a:effectLst/>
                <a:latin typeface="+mn-lt"/>
                <a:ea typeface="+mn-ea"/>
                <a:cs typeface="+mn-cs"/>
              </a:rPr>
              <a:t>Respond to change – manage uncertainty by designing and implementing what you need today, don’t make detailed plans in the future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Please note that agile is often talked about as a set of principles and processes that must be obeyed to the letter of the law. We do not claim what is the One True Way™, and many companies will offer certifications in agile this or agile that. Our focus will be on understanding how agile principles manage risk and improve quality in software development.</a:t>
            </a: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If you would like to share this context, it is interesting to point out that the “Agile manifesto” was written and co-signed by 17 white men at a ski resort in Utah. This talk has a nice discussion of this - https://</a:t>
            </a:r>
            <a:r>
              <a:rPr lang="en-US" sz="1200" b="0" i="0" u="none" strike="noStrike" kern="1200" dirty="0" err="1">
                <a:solidFill>
                  <a:schemeClr val="tx1"/>
                </a:solidFill>
                <a:effectLst/>
                <a:latin typeface="+mn-lt"/>
                <a:ea typeface="+mn-ea"/>
                <a:cs typeface="+mn-cs"/>
              </a:rPr>
              <a:t>www.youtube.com</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watch?v</a:t>
            </a:r>
            <a:r>
              <a:rPr lang="en-US" sz="1200" b="0" i="0" u="none" strike="noStrike" kern="1200" dirty="0">
                <a:solidFill>
                  <a:schemeClr val="tx1"/>
                </a:solidFill>
                <a:effectLst/>
                <a:latin typeface="+mn-lt"/>
                <a:ea typeface="+mn-ea"/>
                <a:cs typeface="+mn-cs"/>
              </a:rPr>
              <a:t>=YL-6RCTywbc </a:t>
            </a:r>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3714314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Returning to the agile values, we can see how they can respond to problems in the waterfall methodology, and ultimately reduce the cost of uncertainty.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3230355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Agile also includes a variety of common practices, perhaps the most important being collective ownership.</a:t>
            </a:r>
          </a:p>
          <a:p>
            <a:r>
              <a:rPr lang="en-US" dirty="0"/>
              <a:t> </a:t>
            </a:r>
          </a:p>
          <a:p>
            <a:r>
              <a:rPr lang="en-US" dirty="0"/>
              <a:t>Contrast this with the waterfall methodology, where quality is checked manually, often taking a lot of time and money. Agile makes quality everyone’s business, and relies upon automated checks of correctness as development goes.</a:t>
            </a:r>
          </a:p>
          <a:p>
            <a:endParaRPr lang="en-US" dirty="0"/>
          </a:p>
          <a:p>
            <a:r>
              <a:rPr lang="en-US" dirty="0"/>
              <a:t>We check functional correctness by running tests (more on that in a minute). Brainstorm: how do we check non-functional requirements?</a:t>
            </a:r>
          </a:p>
          <a:p>
            <a:pPr marL="171450" indent="-171450">
              <a:buFont typeface="Arial" panose="020B0604020202020204" pitchFamily="34" charset="0"/>
              <a:buChar char="•"/>
            </a:pPr>
            <a:r>
              <a:rPr lang="en-US" dirty="0"/>
              <a:t>Code quality checked by linters</a:t>
            </a:r>
          </a:p>
          <a:p>
            <a:pPr marL="171450" indent="-171450">
              <a:buFont typeface="Arial" panose="020B0604020202020204" pitchFamily="34" charset="0"/>
              <a:buChar char="•"/>
            </a:pPr>
            <a:r>
              <a:rPr lang="en-US" dirty="0"/>
              <a:t>Code quality – also pair programming or code review</a:t>
            </a:r>
          </a:p>
          <a:p>
            <a:pPr marL="171450" indent="-171450">
              <a:buFont typeface="Arial" panose="020B0604020202020204" pitchFamily="34" charset="0"/>
              <a:buChar char="•"/>
            </a:pPr>
            <a:r>
              <a:rPr lang="en-US" dirty="0"/>
              <a:t>Performance testing</a:t>
            </a:r>
          </a:p>
          <a:p>
            <a:pPr marL="171450" indent="-171450">
              <a:buFont typeface="Arial" panose="020B0604020202020204" pitchFamily="34" charset="0"/>
              <a:buChar char="•"/>
            </a:pPr>
            <a:r>
              <a:rPr lang="en-US" dirty="0"/>
              <a:t>Acceptance testing: including automated approaches to perform a/b tests and judge user satisfaction</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162646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process graphic.</a:t>
            </a:r>
          </a:p>
          <a:p>
            <a:endParaRPr lang="en-US" dirty="0"/>
          </a:p>
          <a:p>
            <a:r>
              <a:rPr lang="en-US" dirty="0"/>
              <a:t>The “process graphic” for agile looks very similar to the iterative waterfall model. Both contain the same phases, pretty much. Both contain a loop. What is different?</a:t>
            </a:r>
          </a:p>
          <a:p>
            <a:endParaRPr lang="en-US" dirty="0"/>
          </a:p>
          <a:p>
            <a:r>
              <a:rPr lang="en-US" dirty="0"/>
              <a:t>Agile has 3d rendering, colors, and round edges. (ha-ha)</a:t>
            </a:r>
          </a:p>
          <a:p>
            <a:endParaRPr lang="en-US" dirty="0"/>
          </a:p>
          <a:p>
            <a:r>
              <a:rPr lang="en-US" dirty="0"/>
              <a:t>At its core, agile processes feature the same kinds of activities as the “traditional” processes before it. However, simply saying that you have multiple iterations of your project doesn’t really do anything to reduce the cost of changing requirements or late-detected defects.</a:t>
            </a:r>
          </a:p>
          <a:p>
            <a:endParaRPr lang="en-US" dirty="0"/>
          </a:p>
          <a:p>
            <a:r>
              <a:rPr lang="en-US" dirty="0"/>
              <a:t>The key idea in agile is being able to continuously evaluate the correctness and quality of software. This feeds directly into another key practice of agile processes: small, continuous releases.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1925113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Agile processes reduce risk by setting a time box: each iteration (called a “sprint”) has a fixed duration, typically 2-4 weeks (never more than that).</a:t>
            </a:r>
          </a:p>
          <a:p>
            <a:endParaRPr lang="en-US" dirty="0"/>
          </a:p>
          <a:p>
            <a:r>
              <a:rPr lang="en-US" dirty="0"/>
              <a:t>We say “time box” in contrast to “feature box” - a sprint isn’t defined by what functionality the team wants to deliver: it’s a fixed duration. The date can not change. Only the functionality (scope) can change.</a:t>
            </a:r>
          </a:p>
          <a:p>
            <a:endParaRPr lang="en-US" dirty="0"/>
          </a:p>
          <a:p>
            <a:r>
              <a:rPr lang="en-US" dirty="0"/>
              <a:t>By setting the duration of each sprint to a fixed amount of time, it forces a realistic schedule: it will become apparent quite quickly (after just several sprints) that a schedule is not attainable. How do we know it’s not attainable? Because at the end of the sprint, we find that we can’t finish everything.</a:t>
            </a:r>
          </a:p>
          <a:p>
            <a:endParaRPr lang="en-US" dirty="0"/>
          </a:p>
          <a:p>
            <a:r>
              <a:rPr lang="en-US" dirty="0"/>
              <a:t>We will discuss agile planning in detail in the next lesson. However, we’ll share now that the key insight that makes it work is that time estimation gets better with experience, and agile embraces that growth in experience.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1937508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Test-Driven Development is a key Agile Practice.   We discussed this in Module 2, with our own picture of TDD.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more traditional picture of TDD. </a:t>
            </a:r>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349940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picture we drew– it’s a little less circular, but otherwise pretty similar.</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1466546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381305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previous lesson we talked about how requirements analysis is a tough problem, and how gaps in understanding between our team and our client can be problematic. While getting the right requirements can certainly help make sure we build the right thing, it definitely doesn’t guarantee it. This comic also points out the gaps in the actually process of building the software – between the project leader, the designer, and the implementer. How we orchestrate this process, and determine the overall scope of a project is a hard problem.</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416913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This is the baseline approach, which we’ll call “Code and fix”. (Describe the boxes; make the joke that “retirement” might refer to the software, or more likely, the programmer, thanks Mitch </a:t>
            </a:r>
            <a:r>
              <a:rPr lang="en-US" sz="1200" b="0" i="0" u="none" strike="noStrike" kern="1200" dirty="0">
                <a:solidFill>
                  <a:schemeClr val="tx1"/>
                </a:solidFill>
                <a:effectLst/>
                <a:latin typeface="+mn-lt"/>
                <a:ea typeface="+mn-ea"/>
                <a:cs typeface="+mn-cs"/>
                <a:sym typeface="Wingdings" pitchFamily="2" charset="2"/>
              </a:rPr>
              <a:t> </a:t>
            </a:r>
            <a:r>
              <a:rPr lang="en-US" sz="1200" b="0" i="0" u="none" strike="noStrike" kern="1200" dirty="0">
                <a:solidFill>
                  <a:schemeClr val="tx1"/>
                </a:solidFill>
                <a:effectLst/>
                <a:latin typeface="+mn-lt"/>
                <a:ea typeface="+mn-ea"/>
                <a:cs typeface="+mn-cs"/>
              </a:rPr>
              <a:t>)</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What is good about this?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planning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expertise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overhead</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Good for “hacking” single use/personal use programs</a:t>
            </a:r>
          </a:p>
          <a:p>
            <a:pPr rtl="0" fontAlgn="base"/>
            <a:r>
              <a:rPr lang="en-US" sz="1200" b="0" i="0" u="none" strike="noStrike" kern="1200" dirty="0">
                <a:solidFill>
                  <a:schemeClr val="tx1"/>
                </a:solidFill>
                <a:effectLst/>
                <a:latin typeface="+mn-lt"/>
                <a:ea typeface="+mn-ea"/>
                <a:cs typeface="+mn-cs"/>
              </a:rPr>
              <a:t>What is bad about this?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planning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way to assess progress </a:t>
            </a:r>
            <a:r>
              <a:rPr lang="en-US" sz="1200" b="0" i="0" u="none" strike="noStrike" kern="1200" dirty="0">
                <a:solidFill>
                  <a:schemeClr val="tx1"/>
                </a:solidFill>
                <a:effectLst/>
                <a:latin typeface="+mn-lt"/>
                <a:ea typeface="+mn-ea"/>
                <a:cs typeface="+mn-cs"/>
                <a:sym typeface="Wingdings" pitchFamily="2" charset="2"/>
              </a:rPr>
              <a:t> this is probably the biggest point to make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sym typeface="Wingdings" pitchFamily="2" charset="2"/>
              </a:rPr>
              <a:t>Difficult to coordinate multiple programmers</a:t>
            </a:r>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What do you think would happen if this was the only way that we built software?</a:t>
            </a:r>
          </a:p>
          <a:p>
            <a:r>
              <a:rPr lang="en-US" sz="1200" b="0" i="0" u="none" strike="noStrike" kern="1200" dirty="0">
                <a:solidFill>
                  <a:schemeClr val="tx1"/>
                </a:solidFill>
                <a:effectLst/>
                <a:latin typeface="+mn-lt"/>
                <a:ea typeface="+mn-ea"/>
                <a:cs typeface="+mn-cs"/>
              </a:rPr>
              <a:t>Would the resulting software be: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Delivered on time?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Fully featured?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Performant?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Maintainable?</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5658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probably guessed, this didn’t work so well.</a:t>
            </a:r>
          </a:p>
          <a:p>
            <a:endParaRPr lang="en-US" dirty="0"/>
          </a:p>
          <a:p>
            <a:r>
              <a:rPr lang="en-US" dirty="0"/>
              <a:t>Planning software projects is hard, and in fact, the origin of the term and field software engineering is generally considered to have originated from a 1969 NATO conference, where representatives from member countries described the current “software crisis” - that software was often inefficient, low quality, hard to maintain, and sometimes never delivered. The call to action from this report was to discover methods to build software that were as predictable in quality, cost, and time as, for instance, those used to build bridges in civil engineering.</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4066676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Ah-ha, we can make some general process whereby we build software, just like building a building..</a:t>
            </a:r>
          </a:p>
          <a:p>
            <a:pPr rtl="0" fontAlgn="base"/>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Overall philosophy: "The project is too large and complex, and it will take months (or years!) to execute, so we’d better plan *very carefully*” and make sure that each stage follows the plan rigorously.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are some generic phases: requirements, design, implementation, and operations.  At each stage we’ll have a separate QA team that checks to see that each phase has been executed according to the plan.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This process draws on classic industrial engineering principles developed by Frederick Taylor back in the early 1900’s.</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19857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graph shows cost to make a change or fix a defect grows exponentially over time - the usual kind of big curve that everyone wants to shift left on– finding defects earlier and earlier in the process.  By carefully engineering the communication, planning, and modeling phases, we can find hidden defects in those stages, rather than later on in the construction and deployment phases.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399322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For what kinds of applications might this be appropriate?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What if I am the US government, building a naval warship that costs so much money that we expect that it will last at least 80 years?</a:t>
            </a:r>
          </a:p>
          <a:p>
            <a:pPr rtl="0" fontAlgn="base"/>
            <a:r>
              <a:rPr lang="en-US" sz="1200" b="0" i="0" u="none" strike="noStrike" kern="1200" dirty="0">
                <a:solidFill>
                  <a:schemeClr val="tx1"/>
                </a:solidFill>
                <a:effectLst/>
                <a:latin typeface="+mn-lt"/>
                <a:ea typeface="+mn-ea"/>
                <a:cs typeface="+mn-cs"/>
              </a:rPr>
              <a:t>What will the ship need to do? What will it interface with?</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Once you build (or even design) the ship, it will be tremendously difficult to change things, so you’d better get the plan right before you start.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We have tremendous uncertainty, but our goal is to draw plans in advance so that we can adapt later when needed</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Note: we don’t need every ship in the component to last for 80 years: we are sure to design something with extension points, and upgradable components. But the INTERFACE for those components probably can’t change.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The same thing goes for airplanes.  The average airliner’s airframe (its physical structure) lasts for about 30 years and receives about 4 or 5 complete refits (new seats, instruments, etc.) during its lifetime.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This kind of application much benefits from the “expensive planning up front with external QA teams to review those plans” kind of process</a:t>
            </a:r>
          </a:p>
          <a:p>
            <a:pPr rtl="0" fontAlgn="base"/>
            <a:r>
              <a:rPr lang="en-US" sz="1200" b="0" i="0" u="none" strike="noStrike" kern="1200" dirty="0">
                <a:solidFill>
                  <a:schemeClr val="tx1"/>
                </a:solidFill>
                <a:effectLst/>
                <a:latin typeface="+mn-lt"/>
                <a:ea typeface="+mn-ea"/>
                <a:cs typeface="+mn-cs"/>
              </a:rPr>
              <a:t>This is not most of our software, though.</a:t>
            </a: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3645646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What are the downsides of the waterfall model?</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waterfall improves over code + fix by working in organized manner and adding Formal QA processes which can conduct QA at each level.  In order.</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But to do Quality Assurance you need to know the specification against which to judge the </a:t>
            </a:r>
            <a:r>
              <a:rPr lang="en-US" sz="1200" b="0" i="0" u="none" strike="noStrike" kern="1200" dirty="0" err="1">
                <a:solidFill>
                  <a:schemeClr val="tx1"/>
                </a:solidFill>
                <a:effectLst/>
                <a:latin typeface="+mn-lt"/>
                <a:ea typeface="+mn-ea"/>
                <a:cs typeface="+mn-cs"/>
              </a:rPr>
              <a:t>the</a:t>
            </a:r>
            <a:r>
              <a:rPr lang="en-US" sz="1200" b="0" i="0" u="none" strike="noStrike" kern="1200" dirty="0">
                <a:solidFill>
                  <a:schemeClr val="tx1"/>
                </a:solidFill>
                <a:effectLst/>
                <a:latin typeface="+mn-lt"/>
                <a:ea typeface="+mn-ea"/>
                <a:cs typeface="+mn-cs"/>
              </a:rPr>
              <a:t> result of each phase.  (Think TDD, but on paper!).</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So each phase must produce some artifact:</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Requirements documents</a:t>
            </a:r>
          </a:p>
          <a:p>
            <a:pPr rtl="0" fontAlgn="base"/>
            <a:r>
              <a:rPr lang="en-US" sz="1200" b="0" i="0" u="none" strike="noStrike" kern="1200" dirty="0">
                <a:solidFill>
                  <a:schemeClr val="tx1"/>
                </a:solidFill>
                <a:effectLst/>
                <a:latin typeface="+mn-lt"/>
                <a:ea typeface="+mn-ea"/>
                <a:cs typeface="+mn-cs"/>
              </a:rPr>
              <a:t>Design documents</a:t>
            </a:r>
          </a:p>
          <a:p>
            <a:pPr rtl="0" fontAlgn="base"/>
            <a:r>
              <a:rPr lang="en-US" sz="1200" b="0" i="0" u="none" strike="noStrike" kern="1200" dirty="0">
                <a:solidFill>
                  <a:schemeClr val="tx1"/>
                </a:solidFill>
                <a:effectLst/>
                <a:latin typeface="+mn-lt"/>
                <a:ea typeface="+mn-ea"/>
                <a:cs typeface="+mn-cs"/>
              </a:rPr>
              <a:t>Source code</a:t>
            </a:r>
          </a:p>
          <a:p>
            <a:pPr rtl="0" fontAlgn="base"/>
            <a:endParaRPr lang="en-US" sz="1200" b="0" i="0" u="none" strike="noStrike" kern="1200" dirty="0">
              <a:solidFill>
                <a:schemeClr val="tx1"/>
              </a:solidFill>
              <a:effectLst/>
              <a:latin typeface="+mn-lt"/>
              <a:ea typeface="+mn-ea"/>
              <a:cs typeface="+mn-cs"/>
            </a:endParaRPr>
          </a:p>
          <a:p>
            <a:pPr rtl="0" fontAlgn="base"/>
            <a:r>
              <a:rPr lang="en-US" dirty="0"/>
              <a:t>Such an elaborate QA process can add a lot of overhead:</a:t>
            </a:r>
          </a:p>
          <a:p>
            <a:pPr rtl="0" fontAlgn="base"/>
            <a:endParaRPr lang="en-US" dirty="0"/>
          </a:p>
          <a:p>
            <a:pPr lvl="1"/>
            <a:r>
              <a:rPr lang="en-US" dirty="0"/>
              <a:t>Requirements that become obsolete</a:t>
            </a:r>
          </a:p>
          <a:p>
            <a:pPr lvl="1"/>
            <a:r>
              <a:rPr lang="en-US" dirty="0"/>
              <a:t>Elaborate architectural designs never used</a:t>
            </a:r>
          </a:p>
          <a:p>
            <a:pPr lvl="1"/>
            <a:r>
              <a:rPr lang="en-US" dirty="0"/>
              <a:t>Code that sits around not integrated and tested in production environment, eventually discarded</a:t>
            </a:r>
          </a:p>
          <a:p>
            <a:pPr lvl="1"/>
            <a:r>
              <a:rPr lang="en-US" dirty="0"/>
              <a:t>Documentation produced per requirements, but never read</a:t>
            </a:r>
          </a:p>
          <a:p>
            <a:pPr lvl="1"/>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3489954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1/24/2023</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1/24/2023</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1/24/2023</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1/24/2023</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1/24/2023</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1/24/2023</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1/24/2023</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1/24/2023</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1/24/2023</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1/24/2023</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1/24/2023</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1/24/2023</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1/24/2023</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a:t>
            </a:r>
            <a:r>
              <a:rPr lang="en-US" altLang="en-US" dirty="0">
                <a:sym typeface="Helvetica Neue" charset="0"/>
              </a:rPr>
              <a:t>6.1: Software Development Processes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Jan Vitek and Mitch Wand</a:t>
            </a:r>
          </a:p>
          <a:p>
            <a:pPr>
              <a:lnSpc>
                <a:spcPct val="100000"/>
              </a:lnSpc>
            </a:pPr>
            <a:r>
              <a:rPr lang="en-US" sz="2400" dirty="0"/>
              <a:t>Khoury College of Computer Sciences</a:t>
            </a:r>
          </a:p>
          <a:p>
            <a:endParaRPr lang="en-US" sz="24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a:solidFill>
                  <a:srgbClr val="5C5962"/>
                </a:solidFill>
              </a:rPr>
              <a:t>© 2023 </a:t>
            </a:r>
            <a:r>
              <a:rPr lang="en-US" dirty="0">
                <a:solidFill>
                  <a:srgbClr val="5C5962"/>
                </a:solidFill>
              </a:rPr>
              <a:t>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3E20DD-B777-DF45-A9AC-EC1CB9872F5C}"/>
              </a:ext>
            </a:extLst>
          </p:cNvPr>
          <p:cNvSpPr>
            <a:spLocks noGrp="1"/>
          </p:cNvSpPr>
          <p:nvPr>
            <p:ph type="title"/>
          </p:nvPr>
        </p:nvSpPr>
        <p:spPr>
          <a:xfrm>
            <a:off x="640080" y="325369"/>
            <a:ext cx="4368602" cy="1956841"/>
          </a:xfrm>
        </p:spPr>
        <p:txBody>
          <a:bodyPr anchor="b">
            <a:normAutofit/>
          </a:bodyPr>
          <a:lstStyle/>
          <a:p>
            <a:r>
              <a:rPr lang="en-US" sz="3400" dirty="0"/>
              <a:t>Waterfall Model Reduces Risk by Preventing Change</a:t>
            </a:r>
          </a:p>
        </p:txBody>
      </p:sp>
      <p:sp>
        <p:nvSpPr>
          <p:cNvPr id="13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0B1DC1-5D9F-9A4D-8EDB-82D7AC75178C}"/>
              </a:ext>
            </a:extLst>
          </p:cNvPr>
          <p:cNvSpPr>
            <a:spLocks noGrp="1"/>
          </p:cNvSpPr>
          <p:nvPr>
            <p:ph idx="1"/>
          </p:nvPr>
        </p:nvSpPr>
        <p:spPr>
          <a:xfrm>
            <a:off x="640080" y="2872899"/>
            <a:ext cx="4243589" cy="3320668"/>
          </a:xfrm>
        </p:spPr>
        <p:txBody>
          <a:bodyPr>
            <a:normAutofit/>
          </a:bodyPr>
          <a:lstStyle/>
          <a:p>
            <a:pPr marL="0" indent="0">
              <a:buNone/>
            </a:pPr>
            <a:r>
              <a:rPr lang="en-US" sz="2200" dirty="0"/>
              <a:t>Traditional waterfall model: no way to go back “up”</a:t>
            </a:r>
          </a:p>
        </p:txBody>
      </p:sp>
      <p:pic>
        <p:nvPicPr>
          <p:cNvPr id="1028" name="Picture 4">
            <a:extLst>
              <a:ext uri="{FF2B5EF4-FFF2-40B4-BE49-F238E27FC236}">
                <a16:creationId xmlns:a16="http://schemas.microsoft.com/office/drawing/2014/main" id="{8CC3D3E3-2252-0F43-BD8A-96385A9E62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55" r="1" b="2106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F8BD35A-D332-6243-860E-BEC4F30E3F1E}"/>
              </a:ext>
            </a:extLst>
          </p:cNvPr>
          <p:cNvSpPr>
            <a:spLocks noGrp="1"/>
          </p:cNvSpPr>
          <p:nvPr>
            <p:ph type="sldNum" sz="quarter" idx="12"/>
          </p:nvPr>
        </p:nvSpPr>
        <p:spPr>
          <a:xfrm>
            <a:off x="12218675" y="6356350"/>
            <a:ext cx="2743200" cy="365125"/>
          </a:xfrm>
        </p:spPr>
        <p:txBody>
          <a:bodyPr>
            <a:normAutofit/>
          </a:bodyPr>
          <a:lstStyle/>
          <a:p>
            <a:pPr>
              <a:spcAft>
                <a:spcPts val="600"/>
              </a:spcAft>
            </a:pPr>
            <a:fld id="{20F37917-FD3A-4669-9018-DA04BCDD3D75}" type="slidenum">
              <a:rPr lang="en-US">
                <a:solidFill>
                  <a:srgbClr val="FFFFFF"/>
                </a:solidFill>
              </a:rPr>
              <a:pPr>
                <a:spcAft>
                  <a:spcPts val="600"/>
                </a:spcAft>
              </a:pPr>
              <a:t>10</a:t>
            </a:fld>
            <a:endParaRPr lang="en-US">
              <a:solidFill>
                <a:srgbClr val="FFFFFF"/>
              </a:solidFill>
            </a:endParaRPr>
          </a:p>
        </p:txBody>
      </p:sp>
    </p:spTree>
    <p:extLst>
      <p:ext uri="{BB962C8B-B14F-4D97-AF65-F5344CB8AC3E}">
        <p14:creationId xmlns:p14="http://schemas.microsoft.com/office/powerpoint/2010/main" val="3032680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4280-3B2E-954F-8149-140199588C41}"/>
              </a:ext>
            </a:extLst>
          </p:cNvPr>
          <p:cNvSpPr>
            <a:spLocks noGrp="1"/>
          </p:cNvSpPr>
          <p:nvPr>
            <p:ph type="title"/>
          </p:nvPr>
        </p:nvSpPr>
        <p:spPr>
          <a:xfrm>
            <a:off x="565149" y="96014"/>
            <a:ext cx="11061700" cy="1325563"/>
          </a:xfrm>
        </p:spPr>
        <p:txBody>
          <a:bodyPr/>
          <a:lstStyle/>
          <a:p>
            <a:r>
              <a:rPr lang="en-US" dirty="0"/>
              <a:t>Waterfall Variation: Iterative Process (~1980s)</a:t>
            </a:r>
          </a:p>
        </p:txBody>
      </p:sp>
      <p:sp>
        <p:nvSpPr>
          <p:cNvPr id="4" name="Slide Number Placeholder 3">
            <a:extLst>
              <a:ext uri="{FF2B5EF4-FFF2-40B4-BE49-F238E27FC236}">
                <a16:creationId xmlns:a16="http://schemas.microsoft.com/office/drawing/2014/main" id="{66177511-5098-D24C-A6F8-44BD5CE1A387}"/>
              </a:ext>
            </a:extLst>
          </p:cNvPr>
          <p:cNvSpPr>
            <a:spLocks noGrp="1"/>
          </p:cNvSpPr>
          <p:nvPr>
            <p:ph type="sldNum" sz="quarter" idx="12"/>
          </p:nvPr>
        </p:nvSpPr>
        <p:spPr/>
        <p:txBody>
          <a:bodyPr/>
          <a:lstStyle/>
          <a:p>
            <a:fld id="{20F37917-FD3A-4669-9018-DA04BCDD3D75}" type="slidenum">
              <a:rPr lang="en-US" smtClean="0"/>
              <a:t>11</a:t>
            </a:fld>
            <a:endParaRPr lang="en-US"/>
          </a:p>
        </p:txBody>
      </p:sp>
      <p:grpSp>
        <p:nvGrpSpPr>
          <p:cNvPr id="5" name="Group 3">
            <a:extLst>
              <a:ext uri="{FF2B5EF4-FFF2-40B4-BE49-F238E27FC236}">
                <a16:creationId xmlns:a16="http://schemas.microsoft.com/office/drawing/2014/main" id="{B744CBC3-2BFB-494C-8347-EDDD13804916}"/>
              </a:ext>
            </a:extLst>
          </p:cNvPr>
          <p:cNvGrpSpPr>
            <a:grpSpLocks/>
          </p:cNvGrpSpPr>
          <p:nvPr/>
        </p:nvGrpSpPr>
        <p:grpSpPr bwMode="auto">
          <a:xfrm>
            <a:off x="1480343" y="1500160"/>
            <a:ext cx="9231313" cy="4724400"/>
            <a:chOff x="144" y="768"/>
            <a:chExt cx="5368" cy="2976"/>
          </a:xfrm>
        </p:grpSpPr>
        <p:sp>
          <p:nvSpPr>
            <p:cNvPr id="6" name="Rectangle 4">
              <a:extLst>
                <a:ext uri="{FF2B5EF4-FFF2-40B4-BE49-F238E27FC236}">
                  <a16:creationId xmlns:a16="http://schemas.microsoft.com/office/drawing/2014/main" id="{CF0232A2-5439-CA42-ACDA-5CE49FF4D80C}"/>
                </a:ext>
              </a:extLst>
            </p:cNvPr>
            <p:cNvSpPr>
              <a:spLocks noChangeArrowheads="1"/>
            </p:cNvSpPr>
            <p:nvPr/>
          </p:nvSpPr>
          <p:spPr bwMode="auto">
            <a:xfrm>
              <a:off x="144" y="768"/>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Initial Concept</a:t>
              </a:r>
            </a:p>
          </p:txBody>
        </p:sp>
        <p:sp>
          <p:nvSpPr>
            <p:cNvPr id="7" name="Rectangle 5">
              <a:extLst>
                <a:ext uri="{FF2B5EF4-FFF2-40B4-BE49-F238E27FC236}">
                  <a16:creationId xmlns:a16="http://schemas.microsoft.com/office/drawing/2014/main" id="{F0EBEDC8-3CC1-CA4F-A93A-721291214EA8}"/>
                </a:ext>
              </a:extLst>
            </p:cNvPr>
            <p:cNvSpPr>
              <a:spLocks noChangeArrowheads="1"/>
            </p:cNvSpPr>
            <p:nvPr/>
          </p:nvSpPr>
          <p:spPr bwMode="auto">
            <a:xfrm>
              <a:off x="4272" y="307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Operations</a:t>
              </a:r>
            </a:p>
          </p:txBody>
        </p:sp>
        <p:sp>
          <p:nvSpPr>
            <p:cNvPr id="8" name="Rectangle 6">
              <a:extLst>
                <a:ext uri="{FF2B5EF4-FFF2-40B4-BE49-F238E27FC236}">
                  <a16:creationId xmlns:a16="http://schemas.microsoft.com/office/drawing/2014/main" id="{77CA4014-1782-844B-8668-04371C557815}"/>
                </a:ext>
              </a:extLst>
            </p:cNvPr>
            <p:cNvSpPr>
              <a:spLocks noChangeArrowheads="1"/>
            </p:cNvSpPr>
            <p:nvPr/>
          </p:nvSpPr>
          <p:spPr bwMode="auto">
            <a:xfrm>
              <a:off x="3552" y="2112"/>
              <a:ext cx="1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Acceptance </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Testing</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and Delivery</a:t>
              </a:r>
            </a:p>
          </p:txBody>
        </p:sp>
        <p:sp>
          <p:nvSpPr>
            <p:cNvPr id="9" name="Rectangle 7">
              <a:extLst>
                <a:ext uri="{FF2B5EF4-FFF2-40B4-BE49-F238E27FC236}">
                  <a16:creationId xmlns:a16="http://schemas.microsoft.com/office/drawing/2014/main" id="{F2C89A37-A0A6-C64A-83B6-D2533C35B071}"/>
                </a:ext>
              </a:extLst>
            </p:cNvPr>
            <p:cNvSpPr>
              <a:spLocks noChangeArrowheads="1"/>
            </p:cNvSpPr>
            <p:nvPr/>
          </p:nvSpPr>
          <p:spPr bwMode="auto">
            <a:xfrm>
              <a:off x="912" y="163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Requirements </a:t>
              </a:r>
            </a:p>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and Iteration</a:t>
              </a:r>
            </a:p>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Planning</a:t>
              </a:r>
            </a:p>
          </p:txBody>
        </p:sp>
        <p:sp>
          <p:nvSpPr>
            <p:cNvPr id="10" name="Line 8">
              <a:extLst>
                <a:ext uri="{FF2B5EF4-FFF2-40B4-BE49-F238E27FC236}">
                  <a16:creationId xmlns:a16="http://schemas.microsoft.com/office/drawing/2014/main" id="{1997F84F-A315-1549-BC9A-4865A91CB565}"/>
                </a:ext>
              </a:extLst>
            </p:cNvPr>
            <p:cNvSpPr>
              <a:spLocks noChangeShapeType="1"/>
            </p:cNvSpPr>
            <p:nvPr/>
          </p:nvSpPr>
          <p:spPr bwMode="auto">
            <a:xfrm>
              <a:off x="2064" y="2064"/>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 name="Freeform 9">
              <a:extLst>
                <a:ext uri="{FF2B5EF4-FFF2-40B4-BE49-F238E27FC236}">
                  <a16:creationId xmlns:a16="http://schemas.microsoft.com/office/drawing/2014/main" id="{D74173C7-FC92-F242-97C7-00613E299B30}"/>
                </a:ext>
              </a:extLst>
            </p:cNvPr>
            <p:cNvSpPr>
              <a:spLocks/>
            </p:cNvSpPr>
            <p:nvPr/>
          </p:nvSpPr>
          <p:spPr bwMode="auto">
            <a:xfrm>
              <a:off x="4704" y="2400"/>
              <a:ext cx="288" cy="672"/>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0">
              <a:extLst>
                <a:ext uri="{FF2B5EF4-FFF2-40B4-BE49-F238E27FC236}">
                  <a16:creationId xmlns:a16="http://schemas.microsoft.com/office/drawing/2014/main" id="{C981126A-08B8-B046-9968-9FECE0BD2051}"/>
                </a:ext>
              </a:extLst>
            </p:cNvPr>
            <p:cNvSpPr>
              <a:spLocks noChangeArrowheads="1"/>
            </p:cNvSpPr>
            <p:nvPr/>
          </p:nvSpPr>
          <p:spPr bwMode="auto">
            <a:xfrm>
              <a:off x="4368" y="15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Next Iteration</a:t>
              </a:r>
            </a:p>
          </p:txBody>
        </p:sp>
        <p:sp>
          <p:nvSpPr>
            <p:cNvPr id="13" name="Line 11">
              <a:extLst>
                <a:ext uri="{FF2B5EF4-FFF2-40B4-BE49-F238E27FC236}">
                  <a16:creationId xmlns:a16="http://schemas.microsoft.com/office/drawing/2014/main" id="{5FC6771F-F839-5D4C-919C-B5D7FA3628B6}"/>
                </a:ext>
              </a:extLst>
            </p:cNvPr>
            <p:cNvSpPr>
              <a:spLocks noChangeShapeType="1"/>
            </p:cNvSpPr>
            <p:nvPr/>
          </p:nvSpPr>
          <p:spPr bwMode="auto">
            <a:xfrm flipV="1">
              <a:off x="5280" y="1920"/>
              <a:ext cx="0" cy="1152"/>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 name="Line 12">
              <a:extLst>
                <a:ext uri="{FF2B5EF4-FFF2-40B4-BE49-F238E27FC236}">
                  <a16:creationId xmlns:a16="http://schemas.microsoft.com/office/drawing/2014/main" id="{55DD5895-17AB-AE4E-8A9B-595905730F9A}"/>
                </a:ext>
              </a:extLst>
            </p:cNvPr>
            <p:cNvSpPr>
              <a:spLocks noChangeShapeType="1"/>
            </p:cNvSpPr>
            <p:nvPr/>
          </p:nvSpPr>
          <p:spPr bwMode="auto">
            <a:xfrm flipH="1">
              <a:off x="2064" y="1728"/>
              <a:ext cx="2304"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3">
              <a:extLst>
                <a:ext uri="{FF2B5EF4-FFF2-40B4-BE49-F238E27FC236}">
                  <a16:creationId xmlns:a16="http://schemas.microsoft.com/office/drawing/2014/main" id="{0B0F1235-A804-134A-B948-A0EBF375C531}"/>
                </a:ext>
              </a:extLst>
            </p:cNvPr>
            <p:cNvSpPr>
              <a:spLocks noChangeArrowheads="1"/>
            </p:cNvSpPr>
            <p:nvPr/>
          </p:nvSpPr>
          <p:spPr bwMode="auto">
            <a:xfrm>
              <a:off x="2256" y="1920"/>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Design and</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Implement </a:t>
              </a:r>
            </a:p>
          </p:txBody>
        </p:sp>
        <p:sp>
          <p:nvSpPr>
            <p:cNvPr id="16" name="Freeform 14">
              <a:extLst>
                <a:ext uri="{FF2B5EF4-FFF2-40B4-BE49-F238E27FC236}">
                  <a16:creationId xmlns:a16="http://schemas.microsoft.com/office/drawing/2014/main" id="{56D9CBCC-A576-EF47-A7E1-B8A862835085}"/>
                </a:ext>
              </a:extLst>
            </p:cNvPr>
            <p:cNvSpPr>
              <a:spLocks/>
            </p:cNvSpPr>
            <p:nvPr/>
          </p:nvSpPr>
          <p:spPr bwMode="auto">
            <a:xfrm>
              <a:off x="1296" y="1104"/>
              <a:ext cx="288" cy="480"/>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7" name="Line 15">
              <a:extLst>
                <a:ext uri="{FF2B5EF4-FFF2-40B4-BE49-F238E27FC236}">
                  <a16:creationId xmlns:a16="http://schemas.microsoft.com/office/drawing/2014/main" id="{84D789B7-FE00-D742-82E5-84D25BF80139}"/>
                </a:ext>
              </a:extLst>
            </p:cNvPr>
            <p:cNvSpPr>
              <a:spLocks noChangeShapeType="1"/>
            </p:cNvSpPr>
            <p:nvPr/>
          </p:nvSpPr>
          <p:spPr bwMode="auto">
            <a:xfrm>
              <a:off x="3408" y="2208"/>
              <a:ext cx="14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
        <p:nvSpPr>
          <p:cNvPr id="18" name="TextBox 17">
            <a:extLst>
              <a:ext uri="{FF2B5EF4-FFF2-40B4-BE49-F238E27FC236}">
                <a16:creationId xmlns:a16="http://schemas.microsoft.com/office/drawing/2014/main" id="{A92DCFBD-24D3-8B4D-B972-1D79B67B2AB6}"/>
              </a:ext>
            </a:extLst>
          </p:cNvPr>
          <p:cNvSpPr txBox="1"/>
          <p:nvPr/>
        </p:nvSpPr>
        <p:spPr>
          <a:xfrm>
            <a:off x="9410700" y="11938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1346105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781F-FD9A-A245-BA68-9AC51B34BDA8}"/>
              </a:ext>
            </a:extLst>
          </p:cNvPr>
          <p:cNvSpPr>
            <a:spLocks noGrp="1"/>
          </p:cNvSpPr>
          <p:nvPr>
            <p:ph type="title"/>
          </p:nvPr>
        </p:nvSpPr>
        <p:spPr/>
        <p:txBody>
          <a:bodyPr/>
          <a:lstStyle/>
          <a:p>
            <a:r>
              <a:rPr lang="en-US" dirty="0"/>
              <a:t>The Agile Model Reduces Risk by Embracing Change (~2000)</a:t>
            </a:r>
          </a:p>
        </p:txBody>
      </p:sp>
      <p:sp>
        <p:nvSpPr>
          <p:cNvPr id="8" name="Content Placeholder 7">
            <a:extLst>
              <a:ext uri="{FF2B5EF4-FFF2-40B4-BE49-F238E27FC236}">
                <a16:creationId xmlns:a16="http://schemas.microsoft.com/office/drawing/2014/main" id="{E0413CA6-2259-6AE5-6334-2998F3B60638}"/>
              </a:ext>
            </a:extLst>
          </p:cNvPr>
          <p:cNvSpPr>
            <a:spLocks noGrp="1"/>
          </p:cNvSpPr>
          <p:nvPr>
            <p:ph idx="1"/>
          </p:nvPr>
        </p:nvSpPr>
        <p:spPr>
          <a:xfrm>
            <a:off x="838200" y="1500160"/>
            <a:ext cx="9622536" cy="4351338"/>
          </a:xfrm>
        </p:spPr>
        <p:txBody>
          <a:bodyPr>
            <a:normAutofit lnSpcReduction="10000"/>
          </a:bodyPr>
          <a:lstStyle/>
          <a:p>
            <a:r>
              <a:rPr lang="en-US" dirty="0"/>
              <a:t>The Waterfall philosophy: </a:t>
            </a:r>
          </a:p>
          <a:p>
            <a:pPr lvl="1"/>
            <a:r>
              <a:rPr lang="en-US" b="0" i="0" u="none" strike="noStrike" kern="1200" dirty="0">
                <a:solidFill>
                  <a:schemeClr val="tx1"/>
                </a:solidFill>
                <a:effectLst/>
                <a:latin typeface="+mn-lt"/>
                <a:ea typeface="+mn-ea"/>
                <a:cs typeface="+mn-cs"/>
              </a:rPr>
              <a:t>"The project is too large and complex, and it will take months (or years!) to plan, so once we come up with the plan, that plan can not change"</a:t>
            </a:r>
            <a:r>
              <a:rPr lang="en-US" dirty="0"/>
              <a:t> </a:t>
            </a:r>
          </a:p>
          <a:p>
            <a:pPr lvl="1"/>
            <a:r>
              <a:rPr lang="en-US" dirty="0"/>
              <a:t>Reduce risk by proceeding in stages</a:t>
            </a:r>
          </a:p>
          <a:p>
            <a:r>
              <a:rPr lang="en-US" dirty="0"/>
              <a:t>The Agile philosophy:</a:t>
            </a:r>
          </a:p>
          <a:p>
            <a:pPr lvl="1"/>
            <a:r>
              <a:rPr lang="en-US" sz="2400" b="0" i="0" u="none" strike="noStrike" kern="1200" dirty="0">
                <a:solidFill>
                  <a:schemeClr val="tx1"/>
                </a:solidFill>
                <a:effectLst/>
                <a:latin typeface="+mn-lt"/>
                <a:ea typeface="+mn-ea"/>
                <a:cs typeface="+mn-cs"/>
              </a:rPr>
              <a:t>The project is too large and complex, it is unlikely that we will know exactly what we need right now, and to some extent, we are inventing something new. We think that as we make it, we will figure it out as we go”</a:t>
            </a:r>
          </a:p>
          <a:p>
            <a:pPr lvl="1"/>
            <a:r>
              <a:rPr lang="en-US" dirty="0"/>
              <a:t>Reduce risk by limiting time on any one stage; then reassess. (“time-boxing”).  That way we won’t go too far in the wrong direction.</a:t>
            </a:r>
          </a:p>
          <a:p>
            <a:pPr lvl="1"/>
            <a:endParaRPr lang="en-US" dirty="0"/>
          </a:p>
        </p:txBody>
      </p:sp>
      <p:sp>
        <p:nvSpPr>
          <p:cNvPr id="4" name="Slide Number Placeholder 3">
            <a:extLst>
              <a:ext uri="{FF2B5EF4-FFF2-40B4-BE49-F238E27FC236}">
                <a16:creationId xmlns:a16="http://schemas.microsoft.com/office/drawing/2014/main" id="{EA7E4AEB-DD68-EC4B-BB36-8765865EFE83}"/>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3" name="TextBox 2">
            <a:extLst>
              <a:ext uri="{FF2B5EF4-FFF2-40B4-BE49-F238E27FC236}">
                <a16:creationId xmlns:a16="http://schemas.microsoft.com/office/drawing/2014/main" id="{EF836509-4D92-CA47-B283-2BA5CB8D75FB}"/>
              </a:ext>
            </a:extLst>
          </p:cNvPr>
          <p:cNvSpPr txBox="1"/>
          <p:nvPr/>
        </p:nvSpPr>
        <p:spPr>
          <a:xfrm>
            <a:off x="4787900" y="9525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885278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E98E-3B40-CB4D-9189-44DD6C24D123}"/>
              </a:ext>
            </a:extLst>
          </p:cNvPr>
          <p:cNvSpPr>
            <a:spLocks noGrp="1"/>
          </p:cNvSpPr>
          <p:nvPr>
            <p:ph type="title"/>
          </p:nvPr>
        </p:nvSpPr>
        <p:spPr/>
        <p:txBody>
          <a:bodyPr/>
          <a:lstStyle/>
          <a:p>
            <a:r>
              <a:rPr lang="en-US" dirty="0"/>
              <a:t>Agile Manifesto</a:t>
            </a:r>
          </a:p>
        </p:txBody>
      </p:sp>
      <p:sp>
        <p:nvSpPr>
          <p:cNvPr id="5" name="Slide Number Placeholder 4">
            <a:extLst>
              <a:ext uri="{FF2B5EF4-FFF2-40B4-BE49-F238E27FC236}">
                <a16:creationId xmlns:a16="http://schemas.microsoft.com/office/drawing/2014/main" id="{A3E3AAB5-02D3-6445-89FA-A3BEBC6B2483}"/>
              </a:ext>
            </a:extLst>
          </p:cNvPr>
          <p:cNvSpPr>
            <a:spLocks noGrp="1"/>
          </p:cNvSpPr>
          <p:nvPr>
            <p:ph type="sldNum" sz="quarter" idx="12"/>
          </p:nvPr>
        </p:nvSpPr>
        <p:spPr/>
        <p:txBody>
          <a:bodyPr/>
          <a:lstStyle/>
          <a:p>
            <a:fld id="{20F37917-FD3A-4669-9018-DA04BCDD3D75}" type="slidenum">
              <a:rPr lang="en-US" smtClean="0"/>
              <a:t>13</a:t>
            </a:fld>
            <a:endParaRPr lang="en-US" dirty="0"/>
          </a:p>
        </p:txBody>
      </p:sp>
      <p:sp>
        <p:nvSpPr>
          <p:cNvPr id="7" name="TextBox 6">
            <a:extLst>
              <a:ext uri="{FF2B5EF4-FFF2-40B4-BE49-F238E27FC236}">
                <a16:creationId xmlns:a16="http://schemas.microsoft.com/office/drawing/2014/main" id="{9358E94A-2286-2842-A4A2-14D312364706}"/>
              </a:ext>
            </a:extLst>
          </p:cNvPr>
          <p:cNvSpPr txBox="1"/>
          <p:nvPr/>
        </p:nvSpPr>
        <p:spPr>
          <a:xfrm>
            <a:off x="1787576" y="1843968"/>
            <a:ext cx="8836702" cy="44627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b="0" i="0" u="none" strike="noStrike" dirty="0">
                <a:solidFill>
                  <a:srgbClr val="000000"/>
                </a:solidFill>
                <a:effectLst/>
                <a:latin typeface="Calibri" panose="020F0502020204030204" pitchFamily="34" charset="0"/>
                <a:cs typeface="Calibri" panose="020F0502020204030204" pitchFamily="34" charset="0"/>
              </a:rPr>
              <a:t>We are uncovering better ways of developing</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software by doing it and helping others do it.</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Through this work we have come to value:</a:t>
            </a:r>
            <a:br>
              <a:rPr lang="en-US" sz="2400" b="0" i="0" u="none" strike="noStrike" dirty="0">
                <a:solidFill>
                  <a:srgbClr val="000000"/>
                </a:solidFill>
                <a:effectLst/>
                <a:latin typeface="Calibri" panose="020F0502020204030204" pitchFamily="34" charset="0"/>
                <a:cs typeface="Calibri" panose="020F0502020204030204" pitchFamily="34" charset="0"/>
              </a:rPr>
            </a:br>
            <a:endParaRPr lang="en-US" sz="2400" b="0" i="0" u="none" strike="noStrike" dirty="0">
              <a:solidFill>
                <a:srgbClr val="000000"/>
              </a:solidFill>
              <a:effectLst/>
              <a:latin typeface="Calibri" panose="020F0502020204030204" pitchFamily="34" charset="0"/>
              <a:cs typeface="Calibri" panose="020F0502020204030204" pitchFamily="34" charset="0"/>
            </a:endParaRPr>
          </a:p>
          <a:p>
            <a:pPr algn="ct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endParaRPr lang="en-US" sz="2800" dirty="0">
              <a:solidFill>
                <a:srgbClr val="000000"/>
              </a:solidFill>
              <a:latin typeface="Calibri" panose="020F0502020204030204" pitchFamily="34" charset="0"/>
              <a:cs typeface="Calibri" panose="020F0502020204030204" pitchFamily="34" charset="0"/>
            </a:endParaRPr>
          </a:p>
          <a:p>
            <a:pPr algn="ct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br>
              <a:rPr lang="en-US" sz="2800" b="0" i="0" u="none" strike="noStrike" dirty="0">
                <a:solidFill>
                  <a:srgbClr val="000000"/>
                </a:solidFill>
                <a:effectLst/>
                <a:latin typeface="Calibri" panose="020F0502020204030204" pitchFamily="34" charset="0"/>
                <a:cs typeface="Calibri" panose="020F0502020204030204" pitchFamily="34" charset="0"/>
              </a:rPr>
            </a:b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r>
              <a:rPr lang="en-US" sz="2400" b="0" i="0" u="none" strike="noStrike" dirty="0">
                <a:solidFill>
                  <a:srgbClr val="000000"/>
                </a:solidFill>
                <a:effectLst/>
                <a:latin typeface="Calibri" panose="020F0502020204030204" pitchFamily="34" charset="0"/>
                <a:cs typeface="Calibri" panose="020F0502020204030204" pitchFamily="34" charset="0"/>
              </a:rPr>
              <a:t>That is, while there is value in the items on</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the right, we value the items on the left more.</a:t>
            </a:r>
          </a:p>
        </p:txBody>
      </p:sp>
      <p:sp>
        <p:nvSpPr>
          <p:cNvPr id="9" name="TextBox 8">
            <a:extLst>
              <a:ext uri="{FF2B5EF4-FFF2-40B4-BE49-F238E27FC236}">
                <a16:creationId xmlns:a16="http://schemas.microsoft.com/office/drawing/2014/main" id="{45CCC1C9-C3AB-3641-8EA4-4971DA4B54BE}"/>
              </a:ext>
            </a:extLst>
          </p:cNvPr>
          <p:cNvSpPr txBox="1"/>
          <p:nvPr/>
        </p:nvSpPr>
        <p:spPr>
          <a:xfrm>
            <a:off x="4834327" y="6492875"/>
            <a:ext cx="2743200"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accent1"/>
                </a:solidFill>
              </a:rPr>
              <a:t>https://</a:t>
            </a:r>
            <a:r>
              <a:rPr lang="en-US" dirty="0" err="1">
                <a:solidFill>
                  <a:schemeClr val="accent1"/>
                </a:solidFill>
              </a:rPr>
              <a:t>agilemanifesto.org</a:t>
            </a:r>
            <a:endParaRPr lang="en-US" dirty="0">
              <a:solidFill>
                <a:schemeClr val="accent1"/>
              </a:solidFill>
            </a:endParaRPr>
          </a:p>
        </p:txBody>
      </p:sp>
      <p:sp>
        <p:nvSpPr>
          <p:cNvPr id="8" name="TextBox 7">
            <a:extLst>
              <a:ext uri="{FF2B5EF4-FFF2-40B4-BE49-F238E27FC236}">
                <a16:creationId xmlns:a16="http://schemas.microsoft.com/office/drawing/2014/main" id="{1FA732FA-0117-3D4A-BDA3-5B823940AA5F}"/>
              </a:ext>
            </a:extLst>
          </p:cNvPr>
          <p:cNvSpPr txBox="1"/>
          <p:nvPr/>
        </p:nvSpPr>
        <p:spPr>
          <a:xfrm>
            <a:off x="2157751" y="3131978"/>
            <a:ext cx="3366749" cy="224676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i="0" u="none" strike="noStrike" dirty="0">
                <a:solidFill>
                  <a:srgbClr val="000000"/>
                </a:solidFill>
                <a:effectLst/>
                <a:latin typeface="Calibri" panose="020F0502020204030204" pitchFamily="34" charset="0"/>
                <a:cs typeface="Calibri" panose="020F0502020204030204" pitchFamily="34" charset="0"/>
              </a:rPr>
              <a:t>Individuals and interactions</a:t>
            </a:r>
          </a:p>
          <a:p>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0" i="0" u="none" strike="noStrike" dirty="0">
                <a:solidFill>
                  <a:srgbClr val="000000"/>
                </a:solidFill>
                <a:effectLst/>
                <a:latin typeface="Calibri" panose="020F0502020204030204" pitchFamily="34" charset="0"/>
                <a:cs typeface="Calibri" panose="020F0502020204030204" pitchFamily="34" charset="0"/>
              </a:rPr>
              <a:t>Working software </a:t>
            </a:r>
            <a:br>
              <a:rPr lang="en-US" sz="2000" b="0" i="0" u="none" strike="noStrike" dirty="0">
                <a:solidFill>
                  <a:srgbClr val="000000"/>
                </a:solidFill>
                <a:effectLst/>
                <a:latin typeface="Calibri" panose="020F0502020204030204" pitchFamily="34" charset="0"/>
                <a:cs typeface="Calibri" panose="020F0502020204030204" pitchFamily="34" charset="0"/>
              </a:rPr>
            </a:br>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Calibri" panose="020F0502020204030204" pitchFamily="34" charset="0"/>
                <a:cs typeface="Calibri" panose="020F0502020204030204" pitchFamily="34" charset="0"/>
              </a:rPr>
              <a:t>Customer collaboration </a:t>
            </a:r>
          </a:p>
          <a:p>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Calibri" panose="020F0502020204030204" pitchFamily="34" charset="0"/>
                <a:cs typeface="Calibri" panose="020F0502020204030204" pitchFamily="34" charset="0"/>
              </a:rPr>
              <a:t>Responding to change </a:t>
            </a:r>
            <a:endParaRPr lang="en-US" sz="2000" dirty="0"/>
          </a:p>
        </p:txBody>
      </p:sp>
      <p:sp>
        <p:nvSpPr>
          <p:cNvPr id="10" name="TextBox 9">
            <a:extLst>
              <a:ext uri="{FF2B5EF4-FFF2-40B4-BE49-F238E27FC236}">
                <a16:creationId xmlns:a16="http://schemas.microsoft.com/office/drawing/2014/main" id="{50E59DFD-FF66-7644-97F8-AC648765AA49}"/>
              </a:ext>
            </a:extLst>
          </p:cNvPr>
          <p:cNvSpPr txBox="1"/>
          <p:nvPr/>
        </p:nvSpPr>
        <p:spPr>
          <a:xfrm>
            <a:off x="6302300" y="3131978"/>
            <a:ext cx="4810200" cy="224676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i="0" u="none" strike="noStrike" dirty="0">
                <a:solidFill>
                  <a:srgbClr val="000000"/>
                </a:solidFill>
                <a:effectLst/>
                <a:latin typeface="Calibri" panose="020F0502020204030204" pitchFamily="34" charset="0"/>
                <a:cs typeface="Calibri" panose="020F0502020204030204" pitchFamily="34" charset="0"/>
              </a:rPr>
              <a:t>over processes and tools</a:t>
            </a:r>
          </a:p>
          <a:p>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comprehensive documentation</a:t>
            </a:r>
          </a:p>
          <a:p>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contract negotiation</a:t>
            </a:r>
            <a:br>
              <a:rPr lang="en-US" sz="2000" dirty="0">
                <a:solidFill>
                  <a:srgbClr val="000000"/>
                </a:solidFill>
                <a:latin typeface="Calibri" panose="020F0502020204030204" pitchFamily="34" charset="0"/>
                <a:cs typeface="Calibri" panose="020F0502020204030204" pitchFamily="34" charset="0"/>
              </a:rPr>
            </a:br>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following a plan</a:t>
            </a:r>
            <a:endParaRPr lang="en-US" sz="2000" dirty="0"/>
          </a:p>
        </p:txBody>
      </p:sp>
    </p:spTree>
    <p:extLst>
      <p:ext uri="{BB962C8B-B14F-4D97-AF65-F5344CB8AC3E}">
        <p14:creationId xmlns:p14="http://schemas.microsoft.com/office/powerpoint/2010/main" val="2167265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FDA5-A991-374D-9882-FA72E7FCEC79}"/>
              </a:ext>
            </a:extLst>
          </p:cNvPr>
          <p:cNvSpPr>
            <a:spLocks noGrp="1"/>
          </p:cNvSpPr>
          <p:nvPr>
            <p:ph type="title"/>
          </p:nvPr>
        </p:nvSpPr>
        <p:spPr/>
        <p:txBody>
          <a:bodyPr/>
          <a:lstStyle/>
          <a:p>
            <a:r>
              <a:rPr lang="en-US" dirty="0"/>
              <a:t>Agile Values Embrace Change</a:t>
            </a:r>
          </a:p>
        </p:txBody>
      </p:sp>
      <p:sp>
        <p:nvSpPr>
          <p:cNvPr id="3" name="Content Placeholder 2">
            <a:extLst>
              <a:ext uri="{FF2B5EF4-FFF2-40B4-BE49-F238E27FC236}">
                <a16:creationId xmlns:a16="http://schemas.microsoft.com/office/drawing/2014/main" id="{4352F479-10FB-014B-A282-6D0DBD50FEEA}"/>
              </a:ext>
            </a:extLst>
          </p:cNvPr>
          <p:cNvSpPr>
            <a:spLocks noGrp="1"/>
          </p:cNvSpPr>
          <p:nvPr>
            <p:ph sz="half" idx="1"/>
          </p:nvPr>
        </p:nvSpPr>
        <p:spPr>
          <a:xfrm>
            <a:off x="838199" y="1825625"/>
            <a:ext cx="9776791" cy="4351338"/>
          </a:xfrm>
        </p:spPr>
        <p:txBody>
          <a:bodyPr>
            <a:normAutofit lnSpcReduction="10000"/>
          </a:bodyPr>
          <a:lstStyle/>
          <a:p>
            <a:pPr marL="0" indent="0">
              <a:buNone/>
            </a:pPr>
            <a:r>
              <a:rPr lang="en-US" dirty="0"/>
              <a:t>Compare to problems in waterfall:</a:t>
            </a:r>
          </a:p>
          <a:p>
            <a:r>
              <a:rPr lang="en-US" dirty="0"/>
              <a:t>Requirements that become obsolete</a:t>
            </a:r>
          </a:p>
          <a:p>
            <a:pPr lvl="1"/>
            <a:r>
              <a:rPr lang="en-US" dirty="0"/>
              <a:t>Don’t make detailed requirements until you need them</a:t>
            </a:r>
          </a:p>
          <a:p>
            <a:r>
              <a:rPr lang="en-US" dirty="0"/>
              <a:t>Elaborate architectural designs never used</a:t>
            </a:r>
          </a:p>
          <a:p>
            <a:pPr lvl="1"/>
            <a:r>
              <a:rPr lang="en-US" dirty="0"/>
              <a:t>Don’t design until you need</a:t>
            </a:r>
          </a:p>
          <a:p>
            <a:r>
              <a:rPr lang="en-US" dirty="0"/>
              <a:t>Code that sits around not integrated and tested in production environment, eventually discarded</a:t>
            </a:r>
          </a:p>
          <a:p>
            <a:pPr lvl="1"/>
            <a:r>
              <a:rPr lang="en-US" dirty="0"/>
              <a:t>Integrate and test continuously</a:t>
            </a:r>
          </a:p>
          <a:p>
            <a:r>
              <a:rPr lang="en-US" dirty="0"/>
              <a:t>Documentation produced per requirements, but never read</a:t>
            </a:r>
          </a:p>
          <a:p>
            <a:pPr lvl="1"/>
            <a:r>
              <a:rPr lang="en-US" dirty="0"/>
              <a:t>Don’t require documentation</a:t>
            </a:r>
          </a:p>
          <a:p>
            <a:endParaRPr lang="en-US" dirty="0"/>
          </a:p>
          <a:p>
            <a:endParaRPr lang="en-US" dirty="0"/>
          </a:p>
        </p:txBody>
      </p:sp>
      <p:sp>
        <p:nvSpPr>
          <p:cNvPr id="5" name="Slide Number Placeholder 4">
            <a:extLst>
              <a:ext uri="{FF2B5EF4-FFF2-40B4-BE49-F238E27FC236}">
                <a16:creationId xmlns:a16="http://schemas.microsoft.com/office/drawing/2014/main" id="{E7564891-6E73-194F-9D78-3CDE8B074FB3}"/>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4" name="Rectangle: Rounded Corners 3">
            <a:extLst>
              <a:ext uri="{FF2B5EF4-FFF2-40B4-BE49-F238E27FC236}">
                <a16:creationId xmlns:a16="http://schemas.microsoft.com/office/drawing/2014/main" id="{765CE10A-F251-AEFC-194D-775452383E38}"/>
              </a:ext>
            </a:extLst>
          </p:cNvPr>
          <p:cNvSpPr/>
          <p:nvPr/>
        </p:nvSpPr>
        <p:spPr>
          <a:xfrm>
            <a:off x="5950224" y="5774669"/>
            <a:ext cx="3366053" cy="946806"/>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Or only as much documentation as you really need.</a:t>
            </a:r>
          </a:p>
        </p:txBody>
      </p:sp>
    </p:spTree>
    <p:extLst>
      <p:ext uri="{BB962C8B-B14F-4D97-AF65-F5344CB8AC3E}">
        <p14:creationId xmlns:p14="http://schemas.microsoft.com/office/powerpoint/2010/main" val="199580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224-8842-574E-AF02-EE749839C7BD}"/>
              </a:ext>
            </a:extLst>
          </p:cNvPr>
          <p:cNvSpPr>
            <a:spLocks noGrp="1"/>
          </p:cNvSpPr>
          <p:nvPr>
            <p:ph type="title"/>
          </p:nvPr>
        </p:nvSpPr>
        <p:spPr/>
        <p:txBody>
          <a:bodyPr/>
          <a:lstStyle/>
          <a:p>
            <a:r>
              <a:rPr lang="en-US" dirty="0"/>
              <a:t>Agile Practice: Everyone is Responsible for Quality</a:t>
            </a:r>
          </a:p>
        </p:txBody>
      </p:sp>
      <p:sp>
        <p:nvSpPr>
          <p:cNvPr id="3" name="Content Placeholder 2">
            <a:extLst>
              <a:ext uri="{FF2B5EF4-FFF2-40B4-BE49-F238E27FC236}">
                <a16:creationId xmlns:a16="http://schemas.microsoft.com/office/drawing/2014/main" id="{B265F6A2-F63F-C545-A5BD-20FC73843739}"/>
              </a:ext>
            </a:extLst>
          </p:cNvPr>
          <p:cNvSpPr>
            <a:spLocks noGrp="1"/>
          </p:cNvSpPr>
          <p:nvPr>
            <p:ph sz="half" idx="1"/>
          </p:nvPr>
        </p:nvSpPr>
        <p:spPr>
          <a:xfrm>
            <a:off x="838199" y="1825625"/>
            <a:ext cx="10515599" cy="4351338"/>
          </a:xfrm>
        </p:spPr>
        <p:txBody>
          <a:bodyPr>
            <a:normAutofit/>
          </a:bodyPr>
          <a:lstStyle/>
          <a:p>
            <a:r>
              <a:rPr lang="en-US" dirty="0"/>
              <a:t>“Collective ownership”</a:t>
            </a:r>
          </a:p>
          <a:p>
            <a:r>
              <a:rPr lang="en-US" dirty="0"/>
              <a:t>Requirements (user stories) are developed collaboratively with customer, and are </a:t>
            </a:r>
            <a:r>
              <a:rPr lang="en-US" i="1" dirty="0"/>
              <a:t>negotiable </a:t>
            </a:r>
            <a:r>
              <a:rPr lang="en-US" dirty="0"/>
              <a:t>(INVEST qualities)</a:t>
            </a:r>
          </a:p>
          <a:p>
            <a:r>
              <a:rPr lang="en-US" dirty="0"/>
              <a:t>Functional and non-functional correctness is checked </a:t>
            </a:r>
            <a:r>
              <a:rPr lang="en-US" i="1" dirty="0"/>
              <a:t>on the cheap</a:t>
            </a:r>
            <a:r>
              <a:rPr lang="en-US" dirty="0"/>
              <a:t>, and often</a:t>
            </a:r>
          </a:p>
          <a:p>
            <a:r>
              <a:rPr lang="en-US" dirty="0"/>
              <a:t>Developers improve code anywhere in the system if they see the opportunity</a:t>
            </a:r>
          </a:p>
          <a:p>
            <a:r>
              <a:rPr lang="en-US" dirty="0"/>
              <a:t>Many parallels with “Toyota Process System;” a variety of other software processes developed in the 90’s share these basic values</a:t>
            </a:r>
          </a:p>
        </p:txBody>
      </p:sp>
      <p:sp>
        <p:nvSpPr>
          <p:cNvPr id="5" name="Slide Number Placeholder 4">
            <a:extLst>
              <a:ext uri="{FF2B5EF4-FFF2-40B4-BE49-F238E27FC236}">
                <a16:creationId xmlns:a16="http://schemas.microsoft.com/office/drawing/2014/main" id="{9EE9E039-8AF2-094B-9173-FF6C88DDBEB9}"/>
              </a:ext>
            </a:extLst>
          </p:cNvPr>
          <p:cNvSpPr>
            <a:spLocks noGrp="1"/>
          </p:cNvSpPr>
          <p:nvPr>
            <p:ph type="sldNum" sz="quarter" idx="12"/>
          </p:nvPr>
        </p:nvSpPr>
        <p:spPr/>
        <p:txBody>
          <a:bodyPr/>
          <a:lstStyle/>
          <a:p>
            <a:fld id="{20F37917-FD3A-4669-9018-DA04BCDD3D75}" type="slidenum">
              <a:rPr lang="en-US" smtClean="0"/>
              <a:t>15</a:t>
            </a:fld>
            <a:endParaRPr lang="en-US"/>
          </a:p>
        </p:txBody>
      </p:sp>
      <p:sp>
        <p:nvSpPr>
          <p:cNvPr id="7" name="TextBox 6">
            <a:extLst>
              <a:ext uri="{FF2B5EF4-FFF2-40B4-BE49-F238E27FC236}">
                <a16:creationId xmlns:a16="http://schemas.microsoft.com/office/drawing/2014/main" id="{7DEA5C5C-D11D-B94C-8344-27B35A694AA8}"/>
              </a:ext>
            </a:extLst>
          </p:cNvPr>
          <p:cNvSpPr txBox="1"/>
          <p:nvPr/>
        </p:nvSpPr>
        <p:spPr>
          <a:xfrm>
            <a:off x="4961744" y="5396459"/>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61036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1DD-4AF9-2C4C-852B-91DB5999D363}"/>
              </a:ext>
            </a:extLst>
          </p:cNvPr>
          <p:cNvSpPr>
            <a:spLocks noGrp="1"/>
          </p:cNvSpPr>
          <p:nvPr>
            <p:ph type="title"/>
          </p:nvPr>
        </p:nvSpPr>
        <p:spPr/>
        <p:txBody>
          <a:bodyPr/>
          <a:lstStyle/>
          <a:p>
            <a:r>
              <a:rPr lang="en-US" dirty="0"/>
              <a:t>Agile Processes are Iterative</a:t>
            </a:r>
          </a:p>
        </p:txBody>
      </p:sp>
      <p:sp>
        <p:nvSpPr>
          <p:cNvPr id="4" name="Slide Number Placeholder 3">
            <a:extLst>
              <a:ext uri="{FF2B5EF4-FFF2-40B4-BE49-F238E27FC236}">
                <a16:creationId xmlns:a16="http://schemas.microsoft.com/office/drawing/2014/main" id="{3214BDEE-4FA3-A04D-9F7F-D351E6EBC662}"/>
              </a:ext>
            </a:extLst>
          </p:cNvPr>
          <p:cNvSpPr>
            <a:spLocks noGrp="1"/>
          </p:cNvSpPr>
          <p:nvPr>
            <p:ph type="sldNum" sz="quarter" idx="12"/>
          </p:nvPr>
        </p:nvSpPr>
        <p:spPr/>
        <p:txBody>
          <a:bodyPr/>
          <a:lstStyle/>
          <a:p>
            <a:fld id="{20F37917-FD3A-4669-9018-DA04BCDD3D75}" type="slidenum">
              <a:rPr lang="en-US" smtClean="0"/>
              <a:t>16</a:t>
            </a:fld>
            <a:endParaRPr lang="en-US"/>
          </a:p>
        </p:txBody>
      </p:sp>
      <p:sp>
        <p:nvSpPr>
          <p:cNvPr id="5" name="TextBox 4">
            <a:extLst>
              <a:ext uri="{FF2B5EF4-FFF2-40B4-BE49-F238E27FC236}">
                <a16:creationId xmlns:a16="http://schemas.microsoft.com/office/drawing/2014/main" id="{6B9AAB37-F89A-514C-89CF-4303D92A33FA}"/>
              </a:ext>
            </a:extLst>
          </p:cNvPr>
          <p:cNvSpPr txBox="1"/>
          <p:nvPr/>
        </p:nvSpPr>
        <p:spPr>
          <a:xfrm>
            <a:off x="10375900" y="50927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pic>
        <p:nvPicPr>
          <p:cNvPr id="6" name="image3.png">
            <a:extLst>
              <a:ext uri="{FF2B5EF4-FFF2-40B4-BE49-F238E27FC236}">
                <a16:creationId xmlns:a16="http://schemas.microsoft.com/office/drawing/2014/main" id="{8F0A03C4-E7D8-E94F-9967-4E327A76B041}"/>
              </a:ext>
            </a:extLst>
          </p:cNvPr>
          <p:cNvPicPr/>
          <p:nvPr/>
        </p:nvPicPr>
        <p:blipFill rotWithShape="1">
          <a:blip r:embed="rId3"/>
          <a:srcRect t="17729"/>
          <a:stretch/>
        </p:blipFill>
        <p:spPr>
          <a:xfrm>
            <a:off x="2488297" y="1673189"/>
            <a:ext cx="7498877" cy="2320117"/>
          </a:xfrm>
          <a:prstGeom prst="rect">
            <a:avLst/>
          </a:prstGeom>
          <a:ln/>
        </p:spPr>
      </p:pic>
      <p:grpSp>
        <p:nvGrpSpPr>
          <p:cNvPr id="7" name="Group 3">
            <a:extLst>
              <a:ext uri="{FF2B5EF4-FFF2-40B4-BE49-F238E27FC236}">
                <a16:creationId xmlns:a16="http://schemas.microsoft.com/office/drawing/2014/main" id="{5CBAA1EA-62B3-9D4D-A8B1-751E32BBE95A}"/>
              </a:ext>
            </a:extLst>
          </p:cNvPr>
          <p:cNvGrpSpPr>
            <a:grpSpLocks/>
          </p:cNvGrpSpPr>
          <p:nvPr/>
        </p:nvGrpSpPr>
        <p:grpSpPr bwMode="auto">
          <a:xfrm>
            <a:off x="3295323" y="4003771"/>
            <a:ext cx="5884823" cy="2380242"/>
            <a:chOff x="144" y="1104"/>
            <a:chExt cx="5368" cy="2352"/>
          </a:xfrm>
        </p:grpSpPr>
        <p:sp>
          <p:nvSpPr>
            <p:cNvPr id="8" name="Rectangle 4">
              <a:extLst>
                <a:ext uri="{FF2B5EF4-FFF2-40B4-BE49-F238E27FC236}">
                  <a16:creationId xmlns:a16="http://schemas.microsoft.com/office/drawing/2014/main" id="{CE879BCD-F0CF-E247-9373-54E5E3217ECA}"/>
                </a:ext>
              </a:extLst>
            </p:cNvPr>
            <p:cNvSpPr>
              <a:spLocks noChangeArrowheads="1"/>
            </p:cNvSpPr>
            <p:nvPr/>
          </p:nvSpPr>
          <p:spPr bwMode="auto">
            <a:xfrm>
              <a:off x="144" y="1104"/>
              <a:ext cx="1144"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Initial Concept</a:t>
              </a:r>
            </a:p>
          </p:txBody>
        </p:sp>
        <p:sp>
          <p:nvSpPr>
            <p:cNvPr id="9" name="Rectangle 5">
              <a:extLst>
                <a:ext uri="{FF2B5EF4-FFF2-40B4-BE49-F238E27FC236}">
                  <a16:creationId xmlns:a16="http://schemas.microsoft.com/office/drawing/2014/main" id="{925F5A18-A5EF-694A-AF19-ABD1352B38CF}"/>
                </a:ext>
              </a:extLst>
            </p:cNvPr>
            <p:cNvSpPr>
              <a:spLocks noChangeArrowheads="1"/>
            </p:cNvSpPr>
            <p:nvPr/>
          </p:nvSpPr>
          <p:spPr bwMode="auto">
            <a:xfrm>
              <a:off x="4272" y="3072"/>
              <a:ext cx="1144" cy="38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Operations</a:t>
              </a:r>
            </a:p>
          </p:txBody>
        </p:sp>
        <p:sp>
          <p:nvSpPr>
            <p:cNvPr id="10" name="Rectangle 6">
              <a:extLst>
                <a:ext uri="{FF2B5EF4-FFF2-40B4-BE49-F238E27FC236}">
                  <a16:creationId xmlns:a16="http://schemas.microsoft.com/office/drawing/2014/main" id="{4651BCFE-F975-0646-B878-B163C8EAAC5E}"/>
                </a:ext>
              </a:extLst>
            </p:cNvPr>
            <p:cNvSpPr>
              <a:spLocks noChangeArrowheads="1"/>
            </p:cNvSpPr>
            <p:nvPr/>
          </p:nvSpPr>
          <p:spPr bwMode="auto">
            <a:xfrm>
              <a:off x="3552" y="2112"/>
              <a:ext cx="1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Acceptance </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Testing</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and Delivery</a:t>
              </a:r>
            </a:p>
          </p:txBody>
        </p:sp>
        <p:sp>
          <p:nvSpPr>
            <p:cNvPr id="11" name="Rectangle 7">
              <a:extLst>
                <a:ext uri="{FF2B5EF4-FFF2-40B4-BE49-F238E27FC236}">
                  <a16:creationId xmlns:a16="http://schemas.microsoft.com/office/drawing/2014/main" id="{224EB165-0624-F141-AED9-57AD5100BFC2}"/>
                </a:ext>
              </a:extLst>
            </p:cNvPr>
            <p:cNvSpPr>
              <a:spLocks noChangeArrowheads="1"/>
            </p:cNvSpPr>
            <p:nvPr/>
          </p:nvSpPr>
          <p:spPr bwMode="auto">
            <a:xfrm>
              <a:off x="912" y="163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Requirements </a:t>
              </a:r>
            </a:p>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and Iteration</a:t>
              </a:r>
            </a:p>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Planning</a:t>
              </a:r>
            </a:p>
          </p:txBody>
        </p:sp>
        <p:sp>
          <p:nvSpPr>
            <p:cNvPr id="12" name="Line 8">
              <a:extLst>
                <a:ext uri="{FF2B5EF4-FFF2-40B4-BE49-F238E27FC236}">
                  <a16:creationId xmlns:a16="http://schemas.microsoft.com/office/drawing/2014/main" id="{3BC68FFB-F066-6342-8CF8-5BF0436FEF02}"/>
                </a:ext>
              </a:extLst>
            </p:cNvPr>
            <p:cNvSpPr>
              <a:spLocks noChangeShapeType="1"/>
            </p:cNvSpPr>
            <p:nvPr/>
          </p:nvSpPr>
          <p:spPr bwMode="auto">
            <a:xfrm>
              <a:off x="2064" y="2064"/>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3" name="Freeform 9">
              <a:extLst>
                <a:ext uri="{FF2B5EF4-FFF2-40B4-BE49-F238E27FC236}">
                  <a16:creationId xmlns:a16="http://schemas.microsoft.com/office/drawing/2014/main" id="{D13D0C33-46BD-4C4D-9E73-BCB5967D3C28}"/>
                </a:ext>
              </a:extLst>
            </p:cNvPr>
            <p:cNvSpPr>
              <a:spLocks/>
            </p:cNvSpPr>
            <p:nvPr/>
          </p:nvSpPr>
          <p:spPr bwMode="auto">
            <a:xfrm>
              <a:off x="4704" y="2400"/>
              <a:ext cx="288" cy="672"/>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0">
              <a:extLst>
                <a:ext uri="{FF2B5EF4-FFF2-40B4-BE49-F238E27FC236}">
                  <a16:creationId xmlns:a16="http://schemas.microsoft.com/office/drawing/2014/main" id="{23E42363-2C2D-6143-BA35-2FE8D114C9F1}"/>
                </a:ext>
              </a:extLst>
            </p:cNvPr>
            <p:cNvSpPr>
              <a:spLocks noChangeArrowheads="1"/>
            </p:cNvSpPr>
            <p:nvPr/>
          </p:nvSpPr>
          <p:spPr bwMode="auto">
            <a:xfrm>
              <a:off x="4368" y="15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Next Iteration</a:t>
              </a:r>
            </a:p>
          </p:txBody>
        </p:sp>
        <p:sp>
          <p:nvSpPr>
            <p:cNvPr id="15" name="Line 11">
              <a:extLst>
                <a:ext uri="{FF2B5EF4-FFF2-40B4-BE49-F238E27FC236}">
                  <a16:creationId xmlns:a16="http://schemas.microsoft.com/office/drawing/2014/main" id="{2AEC396C-1425-7E4E-9F74-8C99AEB76915}"/>
                </a:ext>
              </a:extLst>
            </p:cNvPr>
            <p:cNvSpPr>
              <a:spLocks noChangeShapeType="1"/>
            </p:cNvSpPr>
            <p:nvPr/>
          </p:nvSpPr>
          <p:spPr bwMode="auto">
            <a:xfrm flipV="1">
              <a:off x="5280" y="1920"/>
              <a:ext cx="0" cy="1152"/>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6" name="Line 12">
              <a:extLst>
                <a:ext uri="{FF2B5EF4-FFF2-40B4-BE49-F238E27FC236}">
                  <a16:creationId xmlns:a16="http://schemas.microsoft.com/office/drawing/2014/main" id="{B89CDFAE-8C9F-F64D-9B61-148B571406ED}"/>
                </a:ext>
              </a:extLst>
            </p:cNvPr>
            <p:cNvSpPr>
              <a:spLocks noChangeShapeType="1"/>
            </p:cNvSpPr>
            <p:nvPr/>
          </p:nvSpPr>
          <p:spPr bwMode="auto">
            <a:xfrm flipH="1">
              <a:off x="2064" y="1728"/>
              <a:ext cx="2304"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3">
              <a:extLst>
                <a:ext uri="{FF2B5EF4-FFF2-40B4-BE49-F238E27FC236}">
                  <a16:creationId xmlns:a16="http://schemas.microsoft.com/office/drawing/2014/main" id="{45A22E81-C919-7F4E-9A64-BC79FBA9E38C}"/>
                </a:ext>
              </a:extLst>
            </p:cNvPr>
            <p:cNvSpPr>
              <a:spLocks noChangeArrowheads="1"/>
            </p:cNvSpPr>
            <p:nvPr/>
          </p:nvSpPr>
          <p:spPr bwMode="auto">
            <a:xfrm>
              <a:off x="2256" y="1920"/>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Design and</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Implement </a:t>
              </a:r>
            </a:p>
          </p:txBody>
        </p:sp>
        <p:sp>
          <p:nvSpPr>
            <p:cNvPr id="18" name="Freeform 14">
              <a:extLst>
                <a:ext uri="{FF2B5EF4-FFF2-40B4-BE49-F238E27FC236}">
                  <a16:creationId xmlns:a16="http://schemas.microsoft.com/office/drawing/2014/main" id="{CBFC12AC-28DE-A341-A36D-25D5F8C5E220}"/>
                </a:ext>
              </a:extLst>
            </p:cNvPr>
            <p:cNvSpPr>
              <a:spLocks/>
            </p:cNvSpPr>
            <p:nvPr/>
          </p:nvSpPr>
          <p:spPr bwMode="auto">
            <a:xfrm>
              <a:off x="1288" y="1248"/>
              <a:ext cx="296" cy="336"/>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9" name="Line 15">
              <a:extLst>
                <a:ext uri="{FF2B5EF4-FFF2-40B4-BE49-F238E27FC236}">
                  <a16:creationId xmlns:a16="http://schemas.microsoft.com/office/drawing/2014/main" id="{C32DB3BA-6FC0-E34E-8246-E31EBA0121F7}"/>
                </a:ext>
              </a:extLst>
            </p:cNvPr>
            <p:cNvSpPr>
              <a:spLocks noChangeShapeType="1"/>
            </p:cNvSpPr>
            <p:nvPr/>
          </p:nvSpPr>
          <p:spPr bwMode="auto">
            <a:xfrm>
              <a:off x="3408" y="2208"/>
              <a:ext cx="14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sp>
        <p:nvSpPr>
          <p:cNvPr id="20" name="TextBox 19">
            <a:extLst>
              <a:ext uri="{FF2B5EF4-FFF2-40B4-BE49-F238E27FC236}">
                <a16:creationId xmlns:a16="http://schemas.microsoft.com/office/drawing/2014/main" id="{7C9595E7-A9BD-CC45-A57F-54961C3FB3AB}"/>
              </a:ext>
            </a:extLst>
          </p:cNvPr>
          <p:cNvSpPr txBox="1"/>
          <p:nvPr/>
        </p:nvSpPr>
        <p:spPr>
          <a:xfrm>
            <a:off x="696901" y="2249569"/>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Agile Process Model</a:t>
            </a:r>
          </a:p>
        </p:txBody>
      </p:sp>
      <p:sp>
        <p:nvSpPr>
          <p:cNvPr id="21" name="TextBox 20">
            <a:extLst>
              <a:ext uri="{FF2B5EF4-FFF2-40B4-BE49-F238E27FC236}">
                <a16:creationId xmlns:a16="http://schemas.microsoft.com/office/drawing/2014/main" id="{DE73D221-69F4-9443-BFC5-21B84AFD54DD}"/>
              </a:ext>
            </a:extLst>
          </p:cNvPr>
          <p:cNvSpPr txBox="1"/>
          <p:nvPr/>
        </p:nvSpPr>
        <p:spPr>
          <a:xfrm>
            <a:off x="734305" y="3963745"/>
            <a:ext cx="254786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Iterative Waterfall Model</a:t>
            </a:r>
          </a:p>
        </p:txBody>
      </p:sp>
      <p:sp>
        <p:nvSpPr>
          <p:cNvPr id="23" name="Content Placeholder 8">
            <a:extLst>
              <a:ext uri="{FF2B5EF4-FFF2-40B4-BE49-F238E27FC236}">
                <a16:creationId xmlns:a16="http://schemas.microsoft.com/office/drawing/2014/main" id="{5C0ABB51-FA97-2C18-8708-DB60F3B2B228}"/>
              </a:ext>
            </a:extLst>
          </p:cNvPr>
          <p:cNvSpPr>
            <a:spLocks noGrp="1"/>
          </p:cNvSpPr>
          <p:nvPr>
            <p:ph sz="half" idx="1"/>
          </p:nvPr>
        </p:nvSpPr>
        <p:spPr>
          <a:xfrm>
            <a:off x="838200" y="6189707"/>
            <a:ext cx="6581931" cy="521596"/>
          </a:xfrm>
        </p:spPr>
        <p:txBody>
          <a:bodyPr>
            <a:normAutofit/>
          </a:bodyPr>
          <a:lstStyle/>
          <a:p>
            <a:pPr marL="0" indent="0">
              <a:buNone/>
            </a:pPr>
            <a:r>
              <a:rPr lang="en-US" dirty="0">
                <a:solidFill>
                  <a:srgbClr val="FF0000"/>
                </a:solidFill>
              </a:rPr>
              <a:t>Key Idea</a:t>
            </a:r>
            <a:r>
              <a:rPr lang="en-US" dirty="0"/>
              <a:t>: Small Continuous Releases</a:t>
            </a:r>
          </a:p>
        </p:txBody>
      </p:sp>
    </p:spTree>
    <p:extLst>
      <p:ext uri="{BB962C8B-B14F-4D97-AF65-F5344CB8AC3E}">
        <p14:creationId xmlns:p14="http://schemas.microsoft.com/office/powerpoint/2010/main" val="1531731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8CE0-FD58-1845-9207-34DA812A39F6}"/>
              </a:ext>
            </a:extLst>
          </p:cNvPr>
          <p:cNvSpPr>
            <a:spLocks noGrp="1"/>
          </p:cNvSpPr>
          <p:nvPr>
            <p:ph type="title"/>
          </p:nvPr>
        </p:nvSpPr>
        <p:spPr/>
        <p:txBody>
          <a:bodyPr/>
          <a:lstStyle/>
          <a:p>
            <a:r>
              <a:rPr lang="en-US" dirty="0"/>
              <a:t>Agile Processes Reduce Risk by Time Boxing</a:t>
            </a:r>
          </a:p>
        </p:txBody>
      </p:sp>
      <p:sp>
        <p:nvSpPr>
          <p:cNvPr id="9" name="Content Placeholder 8">
            <a:extLst>
              <a:ext uri="{FF2B5EF4-FFF2-40B4-BE49-F238E27FC236}">
                <a16:creationId xmlns:a16="http://schemas.microsoft.com/office/drawing/2014/main" id="{CC008FE5-F293-1241-954C-445EAAB7BD7F}"/>
              </a:ext>
            </a:extLst>
          </p:cNvPr>
          <p:cNvSpPr>
            <a:spLocks noGrp="1"/>
          </p:cNvSpPr>
          <p:nvPr>
            <p:ph sz="half" idx="1"/>
          </p:nvPr>
        </p:nvSpPr>
        <p:spPr>
          <a:xfrm>
            <a:off x="838199" y="1825625"/>
            <a:ext cx="6581931" cy="4351338"/>
          </a:xfrm>
        </p:spPr>
        <p:txBody>
          <a:bodyPr>
            <a:normAutofit/>
          </a:bodyPr>
          <a:lstStyle/>
          <a:p>
            <a:r>
              <a:rPr lang="en-US" dirty="0"/>
              <a:t>Each “iteration” is called a “sprint”</a:t>
            </a:r>
          </a:p>
          <a:p>
            <a:r>
              <a:rPr lang="en-US" dirty="0"/>
              <a:t>Each sprint has a fixed duration</a:t>
            </a:r>
          </a:p>
          <a:p>
            <a:r>
              <a:rPr lang="en-US" dirty="0"/>
              <a:t>Scope of features in a sprint is determined by the team</a:t>
            </a:r>
          </a:p>
          <a:p>
            <a:r>
              <a:rPr lang="en-US" dirty="0"/>
              <a:t>Key insight: planning might be a guess at first, but gets better with time</a:t>
            </a:r>
          </a:p>
          <a:p>
            <a:r>
              <a:rPr lang="en-US" dirty="0"/>
              <a:t>More on agile planning &amp; estimation in Module 6.2</a:t>
            </a:r>
          </a:p>
        </p:txBody>
      </p:sp>
      <p:sp>
        <p:nvSpPr>
          <p:cNvPr id="4" name="Slide Number Placeholder 3">
            <a:extLst>
              <a:ext uri="{FF2B5EF4-FFF2-40B4-BE49-F238E27FC236}">
                <a16:creationId xmlns:a16="http://schemas.microsoft.com/office/drawing/2014/main" id="{30FE5DCD-7CB4-0C4C-8D4A-7D54A504A4F8}"/>
              </a:ext>
            </a:extLst>
          </p:cNvPr>
          <p:cNvSpPr>
            <a:spLocks noGrp="1"/>
          </p:cNvSpPr>
          <p:nvPr>
            <p:ph type="sldNum" sz="quarter" idx="12"/>
          </p:nvPr>
        </p:nvSpPr>
        <p:spPr/>
        <p:txBody>
          <a:bodyPr/>
          <a:lstStyle/>
          <a:p>
            <a:fld id="{20F37917-FD3A-4669-9018-DA04BCDD3D75}" type="slidenum">
              <a:rPr lang="en-US" smtClean="0"/>
              <a:t>17</a:t>
            </a:fld>
            <a:endParaRPr lang="en-US"/>
          </a:p>
        </p:txBody>
      </p:sp>
      <p:pic>
        <p:nvPicPr>
          <p:cNvPr id="6" name="image5.png">
            <a:extLst>
              <a:ext uri="{FF2B5EF4-FFF2-40B4-BE49-F238E27FC236}">
                <a16:creationId xmlns:a16="http://schemas.microsoft.com/office/drawing/2014/main" id="{C0793C3C-46EA-3744-9F63-08AFF75F57AD}"/>
              </a:ext>
            </a:extLst>
          </p:cNvPr>
          <p:cNvPicPr/>
          <p:nvPr/>
        </p:nvPicPr>
        <p:blipFill>
          <a:blip r:embed="rId3"/>
          <a:srcRect/>
          <a:stretch>
            <a:fillRect/>
          </a:stretch>
        </p:blipFill>
        <p:spPr>
          <a:xfrm>
            <a:off x="8467725" y="2257425"/>
            <a:ext cx="2886075" cy="2343150"/>
          </a:xfrm>
          <a:prstGeom prst="rect">
            <a:avLst/>
          </a:prstGeom>
          <a:ln/>
        </p:spPr>
      </p:pic>
    </p:spTree>
    <p:extLst>
      <p:ext uri="{BB962C8B-B14F-4D97-AF65-F5344CB8AC3E}">
        <p14:creationId xmlns:p14="http://schemas.microsoft.com/office/powerpoint/2010/main" val="3111665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65DC-363E-044E-9BD4-C57138090679}"/>
              </a:ext>
            </a:extLst>
          </p:cNvPr>
          <p:cNvSpPr>
            <a:spLocks noGrp="1"/>
          </p:cNvSpPr>
          <p:nvPr>
            <p:ph type="title"/>
          </p:nvPr>
        </p:nvSpPr>
        <p:spPr/>
        <p:txBody>
          <a:bodyPr/>
          <a:lstStyle/>
          <a:p>
            <a:r>
              <a:rPr lang="en-US" dirty="0"/>
              <a:t>Agile Practice: Test Driven Development (TDD)</a:t>
            </a:r>
          </a:p>
        </p:txBody>
      </p:sp>
      <p:sp>
        <p:nvSpPr>
          <p:cNvPr id="5" name="Slide Number Placeholder 4">
            <a:extLst>
              <a:ext uri="{FF2B5EF4-FFF2-40B4-BE49-F238E27FC236}">
                <a16:creationId xmlns:a16="http://schemas.microsoft.com/office/drawing/2014/main" id="{478585A1-5C26-B64A-84C2-80B6FF14C874}"/>
              </a:ext>
            </a:extLst>
          </p:cNvPr>
          <p:cNvSpPr>
            <a:spLocks noGrp="1"/>
          </p:cNvSpPr>
          <p:nvPr>
            <p:ph type="sldNum" sz="quarter" idx="12"/>
          </p:nvPr>
        </p:nvSpPr>
        <p:spPr/>
        <p:txBody>
          <a:bodyPr/>
          <a:lstStyle/>
          <a:p>
            <a:fld id="{20F37917-FD3A-4669-9018-DA04BCDD3D75}" type="slidenum">
              <a:rPr lang="en-US" smtClean="0"/>
              <a:t>18</a:t>
            </a:fld>
            <a:endParaRPr lang="en-US" dirty="0"/>
          </a:p>
        </p:txBody>
      </p:sp>
      <p:sp>
        <p:nvSpPr>
          <p:cNvPr id="26" name="Rectangle 25">
            <a:extLst>
              <a:ext uri="{FF2B5EF4-FFF2-40B4-BE49-F238E27FC236}">
                <a16:creationId xmlns:a16="http://schemas.microsoft.com/office/drawing/2014/main" id="{0A327EB1-E262-0042-A1C5-3CAB460989E5}"/>
              </a:ext>
            </a:extLst>
          </p:cNvPr>
          <p:cNvSpPr/>
          <p:nvPr/>
        </p:nvSpPr>
        <p:spPr>
          <a:xfrm>
            <a:off x="3745046" y="1768684"/>
            <a:ext cx="1678898" cy="98560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User story &amp; conditions of satisfaction</a:t>
            </a:r>
          </a:p>
        </p:txBody>
      </p:sp>
      <p:sp>
        <p:nvSpPr>
          <p:cNvPr id="27" name="Rounded Rectangle 26">
            <a:extLst>
              <a:ext uri="{FF2B5EF4-FFF2-40B4-BE49-F238E27FC236}">
                <a16:creationId xmlns:a16="http://schemas.microsoft.com/office/drawing/2014/main" id="{F73BF0B2-739B-A547-B618-E2582CFA95DD}"/>
              </a:ext>
            </a:extLst>
          </p:cNvPr>
          <p:cNvSpPr/>
          <p:nvPr/>
        </p:nvSpPr>
        <p:spPr>
          <a:xfrm>
            <a:off x="1828800" y="1994427"/>
            <a:ext cx="1528996"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1. Start here</a:t>
            </a:r>
          </a:p>
        </p:txBody>
      </p:sp>
      <p:sp>
        <p:nvSpPr>
          <p:cNvPr id="31" name="Rounded Rectangle 30">
            <a:extLst>
              <a:ext uri="{FF2B5EF4-FFF2-40B4-BE49-F238E27FC236}">
                <a16:creationId xmlns:a16="http://schemas.microsoft.com/office/drawing/2014/main" id="{D7F5637E-8C5B-DF43-97A8-019657A0390E}"/>
              </a:ext>
            </a:extLst>
          </p:cNvPr>
          <p:cNvSpPr/>
          <p:nvPr/>
        </p:nvSpPr>
        <p:spPr>
          <a:xfrm>
            <a:off x="6263391" y="2397102"/>
            <a:ext cx="1678898"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2. Write a test</a:t>
            </a:r>
          </a:p>
        </p:txBody>
      </p:sp>
      <p:sp>
        <p:nvSpPr>
          <p:cNvPr id="32" name="Rounded Rectangle 31">
            <a:extLst>
              <a:ext uri="{FF2B5EF4-FFF2-40B4-BE49-F238E27FC236}">
                <a16:creationId xmlns:a16="http://schemas.microsoft.com/office/drawing/2014/main" id="{773C88BD-BB29-9C47-B63A-D658B23C5CCF}"/>
              </a:ext>
            </a:extLst>
          </p:cNvPr>
          <p:cNvSpPr/>
          <p:nvPr/>
        </p:nvSpPr>
        <p:spPr>
          <a:xfrm>
            <a:off x="8377006" y="3978364"/>
            <a:ext cx="1678898"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3. Write code</a:t>
            </a:r>
          </a:p>
        </p:txBody>
      </p:sp>
      <p:sp>
        <p:nvSpPr>
          <p:cNvPr id="33" name="Rounded Rectangle 32">
            <a:extLst>
              <a:ext uri="{FF2B5EF4-FFF2-40B4-BE49-F238E27FC236}">
                <a16:creationId xmlns:a16="http://schemas.microsoft.com/office/drawing/2014/main" id="{69054FFA-E95D-2E43-B90C-0A701D5E6D0E}"/>
              </a:ext>
            </a:extLst>
          </p:cNvPr>
          <p:cNvSpPr/>
          <p:nvPr/>
        </p:nvSpPr>
        <p:spPr>
          <a:xfrm>
            <a:off x="6718092" y="6086753"/>
            <a:ext cx="1973705"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4. Refactor design</a:t>
            </a:r>
          </a:p>
        </p:txBody>
      </p:sp>
      <p:sp>
        <p:nvSpPr>
          <p:cNvPr id="34" name="Rounded Rectangle 33">
            <a:extLst>
              <a:ext uri="{FF2B5EF4-FFF2-40B4-BE49-F238E27FC236}">
                <a16:creationId xmlns:a16="http://schemas.microsoft.com/office/drawing/2014/main" id="{C72BB713-2D7B-E542-8870-5D540B68AA93}"/>
              </a:ext>
            </a:extLst>
          </p:cNvPr>
          <p:cNvSpPr/>
          <p:nvPr/>
        </p:nvSpPr>
        <p:spPr>
          <a:xfrm>
            <a:off x="2730712" y="4007047"/>
            <a:ext cx="1528995"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5. Strengthen Test</a:t>
            </a:r>
          </a:p>
        </p:txBody>
      </p:sp>
      <p:sp>
        <p:nvSpPr>
          <p:cNvPr id="28" name="Oval 27">
            <a:extLst>
              <a:ext uri="{FF2B5EF4-FFF2-40B4-BE49-F238E27FC236}">
                <a16:creationId xmlns:a16="http://schemas.microsoft.com/office/drawing/2014/main" id="{400D6736-7A12-EA4D-BED5-85059CBCAD34}"/>
              </a:ext>
            </a:extLst>
          </p:cNvPr>
          <p:cNvSpPr/>
          <p:nvPr/>
        </p:nvSpPr>
        <p:spPr>
          <a:xfrm>
            <a:off x="5454550" y="3048975"/>
            <a:ext cx="1214203" cy="1214203"/>
          </a:xfrm>
          <a:prstGeom prst="ellipse">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Failing Test</a:t>
            </a:r>
          </a:p>
        </p:txBody>
      </p:sp>
      <p:sp>
        <p:nvSpPr>
          <p:cNvPr id="36" name="Oval 35">
            <a:extLst>
              <a:ext uri="{FF2B5EF4-FFF2-40B4-BE49-F238E27FC236}">
                <a16:creationId xmlns:a16="http://schemas.microsoft.com/office/drawing/2014/main" id="{5EC28E44-27D7-2C4C-939F-1AEE36AF6850}"/>
              </a:ext>
            </a:extLst>
          </p:cNvPr>
          <p:cNvSpPr/>
          <p:nvPr/>
        </p:nvSpPr>
        <p:spPr>
          <a:xfrm>
            <a:off x="7102840" y="4278394"/>
            <a:ext cx="1260424" cy="1260424"/>
          </a:xfrm>
          <a:prstGeom prst="ellips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Passing Test</a:t>
            </a:r>
          </a:p>
        </p:txBody>
      </p:sp>
      <p:sp>
        <p:nvSpPr>
          <p:cNvPr id="37" name="Oval 36">
            <a:extLst>
              <a:ext uri="{FF2B5EF4-FFF2-40B4-BE49-F238E27FC236}">
                <a16:creationId xmlns:a16="http://schemas.microsoft.com/office/drawing/2014/main" id="{56E26CEF-BAB3-2D48-9775-1BF46CAE5A60}"/>
              </a:ext>
            </a:extLst>
          </p:cNvPr>
          <p:cNvSpPr/>
          <p:nvPr/>
        </p:nvSpPr>
        <p:spPr>
          <a:xfrm>
            <a:off x="4903663" y="5435833"/>
            <a:ext cx="1260424" cy="1260424"/>
          </a:xfrm>
          <a:prstGeom prst="ellips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Passing Test, better design</a:t>
            </a:r>
          </a:p>
        </p:txBody>
      </p:sp>
      <p:cxnSp>
        <p:nvCxnSpPr>
          <p:cNvPr id="35" name="Curved Connector 34">
            <a:extLst>
              <a:ext uri="{FF2B5EF4-FFF2-40B4-BE49-F238E27FC236}">
                <a16:creationId xmlns:a16="http://schemas.microsoft.com/office/drawing/2014/main" id="{20343F95-865E-5D44-B937-4A7B8F17D852}"/>
              </a:ext>
            </a:extLst>
          </p:cNvPr>
          <p:cNvCxnSpPr>
            <a:cxnSpLocks/>
            <a:stCxn id="26" idx="3"/>
            <a:endCxn id="28" idx="0"/>
          </p:cNvCxnSpPr>
          <p:nvPr/>
        </p:nvCxnSpPr>
        <p:spPr>
          <a:xfrm>
            <a:off x="5423944" y="2261486"/>
            <a:ext cx="637708" cy="787489"/>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a:extLst>
              <a:ext uri="{FF2B5EF4-FFF2-40B4-BE49-F238E27FC236}">
                <a16:creationId xmlns:a16="http://schemas.microsoft.com/office/drawing/2014/main" id="{57256352-BE26-BA45-84E1-4674919B8B5B}"/>
              </a:ext>
            </a:extLst>
          </p:cNvPr>
          <p:cNvCxnSpPr>
            <a:cxnSpLocks/>
            <a:stCxn id="36" idx="4"/>
            <a:endCxn id="37" idx="6"/>
          </p:cNvCxnSpPr>
          <p:nvPr/>
        </p:nvCxnSpPr>
        <p:spPr>
          <a:xfrm rot="5400000">
            <a:off x="6684957" y="5017949"/>
            <a:ext cx="527227" cy="1568965"/>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a:extLst>
              <a:ext uri="{FF2B5EF4-FFF2-40B4-BE49-F238E27FC236}">
                <a16:creationId xmlns:a16="http://schemas.microsoft.com/office/drawing/2014/main" id="{C6EC718E-2946-9042-AE5E-64AEB8C6E0D9}"/>
              </a:ext>
            </a:extLst>
          </p:cNvPr>
          <p:cNvCxnSpPr>
            <a:cxnSpLocks/>
            <a:stCxn id="28" idx="6"/>
            <a:endCxn id="36" idx="0"/>
          </p:cNvCxnSpPr>
          <p:nvPr/>
        </p:nvCxnSpPr>
        <p:spPr>
          <a:xfrm>
            <a:off x="6668753" y="3656077"/>
            <a:ext cx="1064299" cy="622317"/>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a:extLst>
              <a:ext uri="{FF2B5EF4-FFF2-40B4-BE49-F238E27FC236}">
                <a16:creationId xmlns:a16="http://schemas.microsoft.com/office/drawing/2014/main" id="{6A68BA44-F471-BA40-8F22-36E746A5EC75}"/>
              </a:ext>
            </a:extLst>
          </p:cNvPr>
          <p:cNvCxnSpPr>
            <a:cxnSpLocks/>
            <a:stCxn id="37" idx="2"/>
            <a:endCxn id="28" idx="2"/>
          </p:cNvCxnSpPr>
          <p:nvPr/>
        </p:nvCxnSpPr>
        <p:spPr>
          <a:xfrm rot="10800000" flipH="1">
            <a:off x="4903662" y="3656077"/>
            <a:ext cx="550887" cy="2409968"/>
          </a:xfrm>
          <a:prstGeom prst="curvedConnector3">
            <a:avLst>
              <a:gd name="adj1" fmla="val -10952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114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B319D2-A26F-0955-A1EA-5E20C6DE8B51}"/>
              </a:ext>
            </a:extLst>
          </p:cNvPr>
          <p:cNvSpPr>
            <a:spLocks noGrp="1"/>
          </p:cNvSpPr>
          <p:nvPr>
            <p:ph type="title"/>
          </p:nvPr>
        </p:nvSpPr>
        <p:spPr/>
        <p:txBody>
          <a:bodyPr/>
          <a:lstStyle/>
          <a:p>
            <a:r>
              <a:rPr lang="en-US" dirty="0"/>
              <a:t>The TDD Cycle (from Module 02)</a:t>
            </a:r>
          </a:p>
        </p:txBody>
      </p:sp>
      <p:sp>
        <p:nvSpPr>
          <p:cNvPr id="5" name="Slide Number Placeholder 4">
            <a:extLst>
              <a:ext uri="{FF2B5EF4-FFF2-40B4-BE49-F238E27FC236}">
                <a16:creationId xmlns:a16="http://schemas.microsoft.com/office/drawing/2014/main" id="{3844B684-8FB0-46B8-407B-6DBE8B851CE4}"/>
              </a:ext>
            </a:extLst>
          </p:cNvPr>
          <p:cNvSpPr>
            <a:spLocks noGrp="1"/>
          </p:cNvSpPr>
          <p:nvPr>
            <p:ph type="sldNum" sz="quarter" idx="12"/>
          </p:nvPr>
        </p:nvSpPr>
        <p:spPr/>
        <p:txBody>
          <a:bodyPr/>
          <a:lstStyle/>
          <a:p>
            <a:fld id="{20F37917-FD3A-4669-9018-DA04BCDD3D75}" type="slidenum">
              <a:rPr lang="en-US" smtClean="0"/>
              <a:t>19</a:t>
            </a:fld>
            <a:endParaRPr lang="en-US"/>
          </a:p>
        </p:txBody>
      </p:sp>
      <p:grpSp>
        <p:nvGrpSpPr>
          <p:cNvPr id="23" name="Group 22">
            <a:extLst>
              <a:ext uri="{FF2B5EF4-FFF2-40B4-BE49-F238E27FC236}">
                <a16:creationId xmlns:a16="http://schemas.microsoft.com/office/drawing/2014/main" id="{2F116E24-F2B5-D4ED-24D3-6802E0F42725}"/>
              </a:ext>
            </a:extLst>
          </p:cNvPr>
          <p:cNvGrpSpPr/>
          <p:nvPr/>
        </p:nvGrpSpPr>
        <p:grpSpPr>
          <a:xfrm>
            <a:off x="133350" y="1786330"/>
            <a:ext cx="11321493" cy="4110824"/>
            <a:chOff x="133350" y="1786330"/>
            <a:chExt cx="11321493" cy="4110824"/>
          </a:xfrm>
        </p:grpSpPr>
        <p:sp>
          <p:nvSpPr>
            <p:cNvPr id="9" name="Rectangle: Rounded Corners 8">
              <a:extLst>
                <a:ext uri="{FF2B5EF4-FFF2-40B4-BE49-F238E27FC236}">
                  <a16:creationId xmlns:a16="http://schemas.microsoft.com/office/drawing/2014/main" id="{9B7831DA-7020-B7A2-42AA-385F63B61815}"/>
                </a:ext>
              </a:extLst>
            </p:cNvPr>
            <p:cNvSpPr/>
            <p:nvPr/>
          </p:nvSpPr>
          <p:spPr>
            <a:xfrm>
              <a:off x="133350" y="2516734"/>
              <a:ext cx="2026024" cy="1039906"/>
            </a:xfrm>
            <a:prstGeom prst="roundRect">
              <a:avLst/>
            </a:prstGeom>
            <a:solidFill>
              <a:schemeClr val="bg2">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Satisfaction Conditions</a:t>
              </a:r>
            </a:p>
          </p:txBody>
        </p:sp>
        <p:sp>
          <p:nvSpPr>
            <p:cNvPr id="10" name="Rectangle: Rounded Corners 9">
              <a:extLst>
                <a:ext uri="{FF2B5EF4-FFF2-40B4-BE49-F238E27FC236}">
                  <a16:creationId xmlns:a16="http://schemas.microsoft.com/office/drawing/2014/main" id="{33196CED-8A44-EF6D-D876-156032EBBEE8}"/>
                </a:ext>
              </a:extLst>
            </p:cNvPr>
            <p:cNvSpPr/>
            <p:nvPr/>
          </p:nvSpPr>
          <p:spPr>
            <a:xfrm>
              <a:off x="6330330" y="2516734"/>
              <a:ext cx="2026024" cy="1039906"/>
            </a:xfrm>
            <a:prstGeom prst="roundRect">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Executable Tests</a:t>
              </a:r>
            </a:p>
          </p:txBody>
        </p:sp>
        <p:sp>
          <p:nvSpPr>
            <p:cNvPr id="11" name="Rectangle: Rounded Corners 10">
              <a:extLst>
                <a:ext uri="{FF2B5EF4-FFF2-40B4-BE49-F238E27FC236}">
                  <a16:creationId xmlns:a16="http://schemas.microsoft.com/office/drawing/2014/main" id="{84F0FCC6-6459-4236-323A-E85C12EFE4DD}"/>
                </a:ext>
              </a:extLst>
            </p:cNvPr>
            <p:cNvSpPr/>
            <p:nvPr/>
          </p:nvSpPr>
          <p:spPr>
            <a:xfrm>
              <a:off x="3231840" y="2516734"/>
              <a:ext cx="2026024" cy="1039906"/>
            </a:xfrm>
            <a:prstGeom prst="roundRect">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Testable Behaviors</a:t>
              </a:r>
            </a:p>
          </p:txBody>
        </p:sp>
        <p:sp>
          <p:nvSpPr>
            <p:cNvPr id="12" name="Rectangle: Rounded Corners 11">
              <a:extLst>
                <a:ext uri="{FF2B5EF4-FFF2-40B4-BE49-F238E27FC236}">
                  <a16:creationId xmlns:a16="http://schemas.microsoft.com/office/drawing/2014/main" id="{260C95F7-7FA1-4747-F1AD-CCDFD56F0AB7}"/>
                </a:ext>
              </a:extLst>
            </p:cNvPr>
            <p:cNvSpPr/>
            <p:nvPr/>
          </p:nvSpPr>
          <p:spPr>
            <a:xfrm>
              <a:off x="9428819" y="2516734"/>
              <a:ext cx="2026024" cy="1039906"/>
            </a:xfrm>
            <a:prstGeom prst="roundRect">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Executing Code</a:t>
              </a:r>
            </a:p>
          </p:txBody>
        </p:sp>
        <p:sp>
          <p:nvSpPr>
            <p:cNvPr id="14" name="Isosceles Triangle 13">
              <a:extLst>
                <a:ext uri="{FF2B5EF4-FFF2-40B4-BE49-F238E27FC236}">
                  <a16:creationId xmlns:a16="http://schemas.microsoft.com/office/drawing/2014/main" id="{3342E8EF-B25F-3293-0CA6-6FDD9F5C46F6}"/>
                </a:ext>
              </a:extLst>
            </p:cNvPr>
            <p:cNvSpPr/>
            <p:nvPr/>
          </p:nvSpPr>
          <p:spPr>
            <a:xfrm rot="5400000">
              <a:off x="227364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5" name="Isosceles Triangle 14">
              <a:extLst>
                <a:ext uri="{FF2B5EF4-FFF2-40B4-BE49-F238E27FC236}">
                  <a16:creationId xmlns:a16="http://schemas.microsoft.com/office/drawing/2014/main" id="{A83C0F02-4CC5-D865-60AE-8257CB593DD4}"/>
                </a:ext>
              </a:extLst>
            </p:cNvPr>
            <p:cNvSpPr/>
            <p:nvPr/>
          </p:nvSpPr>
          <p:spPr>
            <a:xfrm rot="5400000">
              <a:off x="537213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6" name="Isosceles Triangle 15">
              <a:extLst>
                <a:ext uri="{FF2B5EF4-FFF2-40B4-BE49-F238E27FC236}">
                  <a16:creationId xmlns:a16="http://schemas.microsoft.com/office/drawing/2014/main" id="{C6BA4CF9-F399-91D3-2918-527DA39DD679}"/>
                </a:ext>
              </a:extLst>
            </p:cNvPr>
            <p:cNvSpPr/>
            <p:nvPr/>
          </p:nvSpPr>
          <p:spPr>
            <a:xfrm rot="5400000">
              <a:off x="847062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7" name="TextBox 16">
              <a:extLst>
                <a:ext uri="{FF2B5EF4-FFF2-40B4-BE49-F238E27FC236}">
                  <a16:creationId xmlns:a16="http://schemas.microsoft.com/office/drawing/2014/main" id="{13D4DC05-CE8F-B921-4C9E-523FF6041D46}"/>
                </a:ext>
              </a:extLst>
            </p:cNvPr>
            <p:cNvSpPr txBox="1"/>
            <p:nvPr/>
          </p:nvSpPr>
          <p:spPr>
            <a:xfrm>
              <a:off x="1600232" y="1821455"/>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Analyze</a:t>
              </a:r>
            </a:p>
          </p:txBody>
        </p:sp>
        <p:sp>
          <p:nvSpPr>
            <p:cNvPr id="18" name="TextBox 17">
              <a:extLst>
                <a:ext uri="{FF2B5EF4-FFF2-40B4-BE49-F238E27FC236}">
                  <a16:creationId xmlns:a16="http://schemas.microsoft.com/office/drawing/2014/main" id="{DA422BAB-AEDC-38C5-4D18-19CA15FB1AA1}"/>
                </a:ext>
              </a:extLst>
            </p:cNvPr>
            <p:cNvSpPr txBox="1"/>
            <p:nvPr/>
          </p:nvSpPr>
          <p:spPr>
            <a:xfrm>
              <a:off x="4694927" y="1786330"/>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Design</a:t>
              </a:r>
            </a:p>
          </p:txBody>
        </p:sp>
        <p:sp>
          <p:nvSpPr>
            <p:cNvPr id="19" name="TextBox 18">
              <a:extLst>
                <a:ext uri="{FF2B5EF4-FFF2-40B4-BE49-F238E27FC236}">
                  <a16:creationId xmlns:a16="http://schemas.microsoft.com/office/drawing/2014/main" id="{86B8F8EC-EE8B-A7C1-6981-C99539FB2FFD}"/>
                </a:ext>
              </a:extLst>
            </p:cNvPr>
            <p:cNvSpPr txBox="1"/>
            <p:nvPr/>
          </p:nvSpPr>
          <p:spPr>
            <a:xfrm>
              <a:off x="7797212" y="1786330"/>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Code</a:t>
              </a:r>
            </a:p>
          </p:txBody>
        </p:sp>
        <p:sp>
          <p:nvSpPr>
            <p:cNvPr id="20" name="Arrow: Curved Left 19">
              <a:extLst>
                <a:ext uri="{FF2B5EF4-FFF2-40B4-BE49-F238E27FC236}">
                  <a16:creationId xmlns:a16="http://schemas.microsoft.com/office/drawing/2014/main" id="{D32B26A9-C6E4-11A1-6B73-F0E7FA408D77}"/>
                </a:ext>
              </a:extLst>
            </p:cNvPr>
            <p:cNvSpPr/>
            <p:nvPr/>
          </p:nvSpPr>
          <p:spPr>
            <a:xfrm rot="5400000">
              <a:off x="8696614" y="2651423"/>
              <a:ext cx="576654" cy="2815637"/>
            </a:xfrm>
            <a:prstGeom prst="curvedLeftArrow">
              <a:avLst>
                <a:gd name="adj1" fmla="val 25001"/>
                <a:gd name="adj2" fmla="val 50000"/>
                <a:gd name="adj3" fmla="val 38214"/>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1" name="Arrow: Curved Left 20">
              <a:extLst>
                <a:ext uri="{FF2B5EF4-FFF2-40B4-BE49-F238E27FC236}">
                  <a16:creationId xmlns:a16="http://schemas.microsoft.com/office/drawing/2014/main" id="{6CF70320-05F8-5D16-EE20-37B44B179088}"/>
                </a:ext>
              </a:extLst>
            </p:cNvPr>
            <p:cNvSpPr/>
            <p:nvPr/>
          </p:nvSpPr>
          <p:spPr>
            <a:xfrm rot="5400000">
              <a:off x="6769522" y="1163813"/>
              <a:ext cx="1367579" cy="6581775"/>
            </a:xfrm>
            <a:prstGeom prst="curvedLeftArrow">
              <a:avLst>
                <a:gd name="adj1" fmla="val 25000"/>
                <a:gd name="adj2" fmla="val 50000"/>
                <a:gd name="adj3" fmla="val 25000"/>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2" name="Arrow: Curved Left 21">
              <a:extLst>
                <a:ext uri="{FF2B5EF4-FFF2-40B4-BE49-F238E27FC236}">
                  <a16:creationId xmlns:a16="http://schemas.microsoft.com/office/drawing/2014/main" id="{65700E32-BDD7-C9F3-AFEB-53F64DED82D0}"/>
                </a:ext>
              </a:extLst>
            </p:cNvPr>
            <p:cNvSpPr/>
            <p:nvPr/>
          </p:nvSpPr>
          <p:spPr>
            <a:xfrm rot="5400000">
              <a:off x="5032879" y="-135194"/>
              <a:ext cx="2126243" cy="9938454"/>
            </a:xfrm>
            <a:prstGeom prst="curvedLeftArrow">
              <a:avLst>
                <a:gd name="adj1" fmla="val 14986"/>
                <a:gd name="adj2" fmla="val 50000"/>
                <a:gd name="adj3" fmla="val 13801"/>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spTree>
    <p:extLst>
      <p:ext uri="{BB962C8B-B14F-4D97-AF65-F5344CB8AC3E}">
        <p14:creationId xmlns:p14="http://schemas.microsoft.com/office/powerpoint/2010/main" val="2142082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Know the basic characteristics of the waterfall and agile software development models</a:t>
            </a:r>
          </a:p>
          <a:p>
            <a:pPr lvl="1"/>
            <a:r>
              <a:rPr lang="en-US" dirty="0"/>
              <a:t>Be able to explain when the each model is appropriate and when it is not</a:t>
            </a:r>
          </a:p>
          <a:p>
            <a:pPr lvl="1"/>
            <a:r>
              <a:rPr lang="en-US" dirty="0"/>
              <a:t>Understand how the waterfall and agile models manage risk</a:t>
            </a:r>
          </a:p>
          <a:p>
            <a:pPr lvl="1"/>
            <a:r>
              <a:rPr lang="en-US" dirty="0"/>
              <a:t>Be able to explain how agile process instill quality, including through test driven development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You should now:</a:t>
            </a:r>
          </a:p>
          <a:p>
            <a:pPr lvl="1"/>
            <a:r>
              <a:rPr lang="en-US" dirty="0"/>
              <a:t>Know the basic characteristics of the waterfall and agile software development models</a:t>
            </a:r>
          </a:p>
          <a:p>
            <a:pPr lvl="1"/>
            <a:r>
              <a:rPr lang="en-US" dirty="0"/>
              <a:t>Be able to explain when the each model is appropriate and when it is not</a:t>
            </a:r>
          </a:p>
          <a:p>
            <a:pPr lvl="1"/>
            <a:r>
              <a:rPr lang="en-US" dirty="0"/>
              <a:t>Understand how the waterfall and agile models manage risk</a:t>
            </a:r>
          </a:p>
          <a:p>
            <a:pPr lvl="1"/>
            <a:r>
              <a:rPr lang="en-US" dirty="0"/>
              <a:t>Be able to explain how agile process instill quality, including through test driven development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20</a:t>
            </a:fld>
            <a:endParaRPr lang="en-US"/>
          </a:p>
        </p:txBody>
      </p:sp>
    </p:spTree>
    <p:extLst>
      <p:ext uri="{BB962C8B-B14F-4D97-AF65-F5344CB8AC3E}">
        <p14:creationId xmlns:p14="http://schemas.microsoft.com/office/powerpoint/2010/main" val="169498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fontScale="90000"/>
          </a:bodyPr>
          <a:lstStyle/>
          <a:p>
            <a:r>
              <a:rPr lang="en-US" dirty="0"/>
              <a:t>Review:</a:t>
            </a:r>
            <a:br>
              <a:rPr lang="en-US" dirty="0"/>
            </a:br>
            <a:r>
              <a:rPr lang="en-US" dirty="0"/>
              <a:t>How to make sure we are building the right thing</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3</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968500"/>
            <a:ext cx="7874000" cy="2921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B86DD88-2F37-6248-95B3-4893EAAE5819}"/>
              </a:ext>
            </a:extLst>
          </p:cNvPr>
          <p:cNvGrpSpPr/>
          <p:nvPr/>
        </p:nvGrpSpPr>
        <p:grpSpPr>
          <a:xfrm>
            <a:off x="3148044" y="4889500"/>
            <a:ext cx="5286828" cy="624682"/>
            <a:chOff x="3148044" y="4889500"/>
            <a:chExt cx="5286828" cy="624682"/>
          </a:xfrm>
        </p:grpSpPr>
        <p:sp>
          <p:nvSpPr>
            <p:cNvPr id="8" name="TextBox 7">
              <a:extLst>
                <a:ext uri="{FF2B5EF4-FFF2-40B4-BE49-F238E27FC236}">
                  <a16:creationId xmlns:a16="http://schemas.microsoft.com/office/drawing/2014/main" id="{6951C109-4264-AB4E-81F6-D4385927F2D9}"/>
                </a:ext>
              </a:extLst>
            </p:cNvPr>
            <p:cNvSpPr txBox="1"/>
            <p:nvPr/>
          </p:nvSpPr>
          <p:spPr>
            <a:xfrm>
              <a:off x="3148044" y="4889500"/>
              <a:ext cx="1591906"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Requirements Analysis</a:t>
              </a:r>
            </a:p>
          </p:txBody>
        </p:sp>
        <p:sp>
          <p:nvSpPr>
            <p:cNvPr id="18" name="TextBox 17">
              <a:extLst>
                <a:ext uri="{FF2B5EF4-FFF2-40B4-BE49-F238E27FC236}">
                  <a16:creationId xmlns:a16="http://schemas.microsoft.com/office/drawing/2014/main" id="{63A4BF3C-3808-FC47-A7CD-C8F31D31CC90}"/>
                </a:ext>
              </a:extLst>
            </p:cNvPr>
            <p:cNvSpPr txBox="1"/>
            <p:nvPr/>
          </p:nvSpPr>
          <p:spPr>
            <a:xfrm>
              <a:off x="4998616" y="4889500"/>
              <a:ext cx="1308878"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Planning &amp; Design</a:t>
              </a:r>
            </a:p>
          </p:txBody>
        </p:sp>
        <p:sp>
          <p:nvSpPr>
            <p:cNvPr id="20" name="TextBox 19">
              <a:extLst>
                <a:ext uri="{FF2B5EF4-FFF2-40B4-BE49-F238E27FC236}">
                  <a16:creationId xmlns:a16="http://schemas.microsoft.com/office/drawing/2014/main" id="{2210E374-624F-7547-8CA2-A45FCB2B9290}"/>
                </a:ext>
              </a:extLst>
            </p:cNvPr>
            <p:cNvSpPr txBox="1"/>
            <p:nvPr/>
          </p:nvSpPr>
          <p:spPr>
            <a:xfrm>
              <a:off x="6590521" y="4889500"/>
              <a:ext cx="1844351"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Implementation</a:t>
              </a:r>
            </a:p>
          </p:txBody>
        </p:sp>
      </p:grpSp>
      <p:sp>
        <p:nvSpPr>
          <p:cNvPr id="3" name="TextBox 2">
            <a:extLst>
              <a:ext uri="{FF2B5EF4-FFF2-40B4-BE49-F238E27FC236}">
                <a16:creationId xmlns:a16="http://schemas.microsoft.com/office/drawing/2014/main" id="{E6324841-05C1-1B4E-B7E8-758AC993D8D8}"/>
              </a:ext>
            </a:extLst>
          </p:cNvPr>
          <p:cNvSpPr txBox="1"/>
          <p:nvPr/>
        </p:nvSpPr>
        <p:spPr>
          <a:xfrm>
            <a:off x="2044700" y="406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3460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93FE-5921-A64F-AC0C-77C328BFBBAF}"/>
              </a:ext>
            </a:extLst>
          </p:cNvPr>
          <p:cNvSpPr>
            <a:spLocks noGrp="1"/>
          </p:cNvSpPr>
          <p:nvPr>
            <p:ph type="title"/>
          </p:nvPr>
        </p:nvSpPr>
        <p:spPr/>
        <p:txBody>
          <a:bodyPr/>
          <a:lstStyle/>
          <a:p>
            <a:r>
              <a:rPr lang="en-US" dirty="0"/>
              <a:t>Software Process: Code + Fix</a:t>
            </a:r>
          </a:p>
        </p:txBody>
      </p:sp>
      <p:sp>
        <p:nvSpPr>
          <p:cNvPr id="4" name="Slide Number Placeholder 3">
            <a:extLst>
              <a:ext uri="{FF2B5EF4-FFF2-40B4-BE49-F238E27FC236}">
                <a16:creationId xmlns:a16="http://schemas.microsoft.com/office/drawing/2014/main" id="{7DE701C9-138B-F146-A800-A37C71798BA5}"/>
              </a:ext>
            </a:extLst>
          </p:cNvPr>
          <p:cNvSpPr>
            <a:spLocks noGrp="1"/>
          </p:cNvSpPr>
          <p:nvPr>
            <p:ph type="sldNum" sz="quarter" idx="12"/>
          </p:nvPr>
        </p:nvSpPr>
        <p:spPr/>
        <p:txBody>
          <a:bodyPr/>
          <a:lstStyle/>
          <a:p>
            <a:fld id="{20F37917-FD3A-4669-9018-DA04BCDD3D75}" type="slidenum">
              <a:rPr lang="en-US" smtClean="0"/>
              <a:t>4</a:t>
            </a:fld>
            <a:endParaRPr lang="en-US"/>
          </a:p>
        </p:txBody>
      </p:sp>
      <p:grpSp>
        <p:nvGrpSpPr>
          <p:cNvPr id="23" name="Group 2">
            <a:extLst>
              <a:ext uri="{FF2B5EF4-FFF2-40B4-BE49-F238E27FC236}">
                <a16:creationId xmlns:a16="http://schemas.microsoft.com/office/drawing/2014/main" id="{37D86FF5-7156-A04C-8261-2668E9653DDD}"/>
              </a:ext>
            </a:extLst>
          </p:cNvPr>
          <p:cNvGrpSpPr>
            <a:grpSpLocks/>
          </p:cNvGrpSpPr>
          <p:nvPr/>
        </p:nvGrpSpPr>
        <p:grpSpPr bwMode="auto">
          <a:xfrm>
            <a:off x="1651000" y="1797050"/>
            <a:ext cx="8682038" cy="4559300"/>
            <a:chOff x="660" y="1012"/>
            <a:chExt cx="5048" cy="2872"/>
          </a:xfrm>
        </p:grpSpPr>
        <p:sp>
          <p:nvSpPr>
            <p:cNvPr id="24" name="Freeform 3">
              <a:extLst>
                <a:ext uri="{FF2B5EF4-FFF2-40B4-BE49-F238E27FC236}">
                  <a16:creationId xmlns:a16="http://schemas.microsoft.com/office/drawing/2014/main" id="{B1E0557C-8A0A-5548-8151-FF0EA32F79AF}"/>
                </a:ext>
              </a:extLst>
            </p:cNvPr>
            <p:cNvSpPr>
              <a:spLocks/>
            </p:cNvSpPr>
            <p:nvPr/>
          </p:nvSpPr>
          <p:spPr bwMode="auto">
            <a:xfrm>
              <a:off x="1360" y="1488"/>
              <a:ext cx="561" cy="721"/>
            </a:xfrm>
            <a:custGeom>
              <a:avLst/>
              <a:gdLst>
                <a:gd name="T0" fmla="*/ 0 w 1153"/>
                <a:gd name="T1" fmla="*/ 0 h 721"/>
                <a:gd name="T2" fmla="*/ 0 w 1153"/>
                <a:gd name="T3" fmla="*/ 720 h 721"/>
                <a:gd name="T4" fmla="*/ 1152 w 1153"/>
                <a:gd name="T5" fmla="*/ 720 h 721"/>
              </a:gdLst>
              <a:ahLst/>
              <a:cxnLst>
                <a:cxn ang="0">
                  <a:pos x="T0" y="T1"/>
                </a:cxn>
                <a:cxn ang="0">
                  <a:pos x="T2" y="T3"/>
                </a:cxn>
                <a:cxn ang="0">
                  <a:pos x="T4" y="T5"/>
                </a:cxn>
              </a:cxnLst>
              <a:rect l="0" t="0" r="r" b="b"/>
              <a:pathLst>
                <a:path w="1153" h="721">
                  <a:moveTo>
                    <a:pt x="0" y="0"/>
                  </a:moveTo>
                  <a:lnTo>
                    <a:pt x="0" y="720"/>
                  </a:lnTo>
                  <a:lnTo>
                    <a:pt x="1152" y="720"/>
                  </a:lnTo>
                </a:path>
              </a:pathLst>
            </a:custGeom>
            <a:noFill/>
            <a:ln w="508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Rectangle 4">
              <a:extLst>
                <a:ext uri="{FF2B5EF4-FFF2-40B4-BE49-F238E27FC236}">
                  <a16:creationId xmlns:a16="http://schemas.microsoft.com/office/drawing/2014/main" id="{BAF23BC8-BE71-9D42-BFF7-02383C414C82}"/>
                </a:ext>
              </a:extLst>
            </p:cNvPr>
            <p:cNvSpPr>
              <a:spLocks noChangeArrowheads="1"/>
            </p:cNvSpPr>
            <p:nvPr/>
          </p:nvSpPr>
          <p:spPr bwMode="auto">
            <a:xfrm>
              <a:off x="660" y="1012"/>
              <a:ext cx="1288" cy="66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Build First</a:t>
              </a:r>
            </a:p>
            <a:p>
              <a:pPr algn="ctr" eaLnBrk="0" hangingPunct="0"/>
              <a:r>
                <a:rPr lang="en-US" altLang="en-US" sz="2400">
                  <a:latin typeface="Times New Roman" panose="02020603050405020304" pitchFamily="18" charset="0"/>
                </a:rPr>
                <a:t>Version</a:t>
              </a:r>
            </a:p>
          </p:txBody>
        </p:sp>
        <p:sp>
          <p:nvSpPr>
            <p:cNvPr id="26" name="Rectangle 5">
              <a:extLst>
                <a:ext uri="{FF2B5EF4-FFF2-40B4-BE49-F238E27FC236}">
                  <a16:creationId xmlns:a16="http://schemas.microsoft.com/office/drawing/2014/main" id="{A4D4A2C2-0FDF-7646-82C4-9B1001F9C614}"/>
                </a:ext>
              </a:extLst>
            </p:cNvPr>
            <p:cNvSpPr>
              <a:spLocks noChangeArrowheads="1"/>
            </p:cNvSpPr>
            <p:nvPr/>
          </p:nvSpPr>
          <p:spPr bwMode="auto">
            <a:xfrm>
              <a:off x="3988" y="3508"/>
              <a:ext cx="1720" cy="37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Retirement</a:t>
              </a:r>
            </a:p>
          </p:txBody>
        </p:sp>
        <p:sp>
          <p:nvSpPr>
            <p:cNvPr id="27" name="Line 6">
              <a:extLst>
                <a:ext uri="{FF2B5EF4-FFF2-40B4-BE49-F238E27FC236}">
                  <a16:creationId xmlns:a16="http://schemas.microsoft.com/office/drawing/2014/main" id="{FD47BA9B-3032-BF4E-B214-FDD7A7E9633A}"/>
                </a:ext>
              </a:extLst>
            </p:cNvPr>
            <p:cNvSpPr>
              <a:spLocks noChangeShapeType="1"/>
            </p:cNvSpPr>
            <p:nvPr/>
          </p:nvSpPr>
          <p:spPr bwMode="auto">
            <a:xfrm>
              <a:off x="4848" y="2992"/>
              <a:ext cx="0" cy="496"/>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7">
              <a:extLst>
                <a:ext uri="{FF2B5EF4-FFF2-40B4-BE49-F238E27FC236}">
                  <a16:creationId xmlns:a16="http://schemas.microsoft.com/office/drawing/2014/main" id="{C6B692E5-B6B5-7C4D-8D97-EFB6B404BA1F}"/>
                </a:ext>
              </a:extLst>
            </p:cNvPr>
            <p:cNvSpPr>
              <a:spLocks noChangeArrowheads="1"/>
            </p:cNvSpPr>
            <p:nvPr/>
          </p:nvSpPr>
          <p:spPr bwMode="auto">
            <a:xfrm>
              <a:off x="3988" y="2740"/>
              <a:ext cx="1720" cy="42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Operations</a:t>
              </a:r>
            </a:p>
          </p:txBody>
        </p:sp>
        <p:sp>
          <p:nvSpPr>
            <p:cNvPr id="29" name="Freeform 8">
              <a:extLst>
                <a:ext uri="{FF2B5EF4-FFF2-40B4-BE49-F238E27FC236}">
                  <a16:creationId xmlns:a16="http://schemas.microsoft.com/office/drawing/2014/main" id="{A5B623E5-D46F-8743-96B6-CC9189ACCA6B}"/>
                </a:ext>
              </a:extLst>
            </p:cNvPr>
            <p:cNvSpPr>
              <a:spLocks/>
            </p:cNvSpPr>
            <p:nvPr/>
          </p:nvSpPr>
          <p:spPr bwMode="auto">
            <a:xfrm>
              <a:off x="2784" y="2256"/>
              <a:ext cx="1153" cy="721"/>
            </a:xfrm>
            <a:custGeom>
              <a:avLst/>
              <a:gdLst>
                <a:gd name="T0" fmla="*/ 0 w 1153"/>
                <a:gd name="T1" fmla="*/ 0 h 721"/>
                <a:gd name="T2" fmla="*/ 0 w 1153"/>
                <a:gd name="T3" fmla="*/ 720 h 721"/>
                <a:gd name="T4" fmla="*/ 1152 w 1153"/>
                <a:gd name="T5" fmla="*/ 720 h 721"/>
              </a:gdLst>
              <a:ahLst/>
              <a:cxnLst>
                <a:cxn ang="0">
                  <a:pos x="T0" y="T1"/>
                </a:cxn>
                <a:cxn ang="0">
                  <a:pos x="T2" y="T3"/>
                </a:cxn>
                <a:cxn ang="0">
                  <a:pos x="T4" y="T5"/>
                </a:cxn>
              </a:cxnLst>
              <a:rect l="0" t="0" r="r" b="b"/>
              <a:pathLst>
                <a:path w="1153" h="721">
                  <a:moveTo>
                    <a:pt x="0" y="0"/>
                  </a:moveTo>
                  <a:lnTo>
                    <a:pt x="0" y="720"/>
                  </a:lnTo>
                  <a:lnTo>
                    <a:pt x="1152" y="720"/>
                  </a:lnTo>
                </a:path>
              </a:pathLst>
            </a:custGeom>
            <a:noFill/>
            <a:ln w="508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9">
              <a:extLst>
                <a:ext uri="{FF2B5EF4-FFF2-40B4-BE49-F238E27FC236}">
                  <a16:creationId xmlns:a16="http://schemas.microsoft.com/office/drawing/2014/main" id="{6D60E9C6-3395-5E45-A062-D6F50668AC2D}"/>
                </a:ext>
              </a:extLst>
            </p:cNvPr>
            <p:cNvSpPr>
              <a:spLocks noChangeArrowheads="1"/>
            </p:cNvSpPr>
            <p:nvPr/>
          </p:nvSpPr>
          <p:spPr bwMode="auto">
            <a:xfrm>
              <a:off x="1972" y="1828"/>
              <a:ext cx="1816" cy="66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dirty="0">
                  <a:latin typeface="Times New Roman" panose="02020603050405020304" pitchFamily="18" charset="0"/>
                </a:rPr>
                <a:t>Modify until</a:t>
              </a:r>
            </a:p>
            <a:p>
              <a:pPr algn="ctr" eaLnBrk="0" hangingPunct="0"/>
              <a:r>
                <a:rPr lang="en-US" altLang="en-US" sz="2400" dirty="0">
                  <a:latin typeface="Times New Roman" panose="02020603050405020304" pitchFamily="18" charset="0"/>
                </a:rPr>
                <a:t>Customer satisfied</a:t>
              </a:r>
            </a:p>
          </p:txBody>
        </p:sp>
        <p:sp>
          <p:nvSpPr>
            <p:cNvPr id="31" name="Freeform 10">
              <a:extLst>
                <a:ext uri="{FF2B5EF4-FFF2-40B4-BE49-F238E27FC236}">
                  <a16:creationId xmlns:a16="http://schemas.microsoft.com/office/drawing/2014/main" id="{5BC95F33-D47F-A04E-A962-FD8DBF3EF8A1}"/>
                </a:ext>
              </a:extLst>
            </p:cNvPr>
            <p:cNvSpPr>
              <a:spLocks/>
            </p:cNvSpPr>
            <p:nvPr/>
          </p:nvSpPr>
          <p:spPr bwMode="auto">
            <a:xfrm>
              <a:off x="3552" y="2352"/>
              <a:ext cx="577" cy="289"/>
            </a:xfrm>
            <a:custGeom>
              <a:avLst/>
              <a:gdLst>
                <a:gd name="T0" fmla="*/ 0 w 577"/>
                <a:gd name="T1" fmla="*/ 144 h 289"/>
                <a:gd name="T2" fmla="*/ 0 w 577"/>
                <a:gd name="T3" fmla="*/ 288 h 289"/>
                <a:gd name="T4" fmla="*/ 576 w 577"/>
                <a:gd name="T5" fmla="*/ 288 h 289"/>
                <a:gd name="T6" fmla="*/ 576 w 577"/>
                <a:gd name="T7" fmla="*/ 0 h 289"/>
                <a:gd name="T8" fmla="*/ 240 w 577"/>
                <a:gd name="T9" fmla="*/ 0 h 289"/>
              </a:gdLst>
              <a:ahLst/>
              <a:cxnLst>
                <a:cxn ang="0">
                  <a:pos x="T0" y="T1"/>
                </a:cxn>
                <a:cxn ang="0">
                  <a:pos x="T2" y="T3"/>
                </a:cxn>
                <a:cxn ang="0">
                  <a:pos x="T4" y="T5"/>
                </a:cxn>
                <a:cxn ang="0">
                  <a:pos x="T6" y="T7"/>
                </a:cxn>
                <a:cxn ang="0">
                  <a:pos x="T8" y="T9"/>
                </a:cxn>
              </a:cxnLst>
              <a:rect l="0" t="0" r="r" b="b"/>
              <a:pathLst>
                <a:path w="577" h="289">
                  <a:moveTo>
                    <a:pt x="0" y="144"/>
                  </a:moveTo>
                  <a:lnTo>
                    <a:pt x="0" y="288"/>
                  </a:lnTo>
                  <a:lnTo>
                    <a:pt x="576" y="288"/>
                  </a:lnTo>
                  <a:lnTo>
                    <a:pt x="576" y="0"/>
                  </a:lnTo>
                  <a:lnTo>
                    <a:pt x="240" y="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1">
              <a:extLst>
                <a:ext uri="{FF2B5EF4-FFF2-40B4-BE49-F238E27FC236}">
                  <a16:creationId xmlns:a16="http://schemas.microsoft.com/office/drawing/2014/main" id="{022C5010-AE86-7E40-9E5D-D4B5C46263B0}"/>
                </a:ext>
              </a:extLst>
            </p:cNvPr>
            <p:cNvSpPr>
              <a:spLocks/>
            </p:cNvSpPr>
            <p:nvPr/>
          </p:nvSpPr>
          <p:spPr bwMode="auto">
            <a:xfrm>
              <a:off x="3792" y="2064"/>
              <a:ext cx="1009" cy="673"/>
            </a:xfrm>
            <a:custGeom>
              <a:avLst/>
              <a:gdLst>
                <a:gd name="T0" fmla="*/ 1008 w 1009"/>
                <a:gd name="T1" fmla="*/ 672 h 673"/>
                <a:gd name="T2" fmla="*/ 1008 w 1009"/>
                <a:gd name="T3" fmla="*/ 0 h 673"/>
                <a:gd name="T4" fmla="*/ 0 w 1009"/>
                <a:gd name="T5" fmla="*/ 0 h 673"/>
              </a:gdLst>
              <a:ahLst/>
              <a:cxnLst>
                <a:cxn ang="0">
                  <a:pos x="T0" y="T1"/>
                </a:cxn>
                <a:cxn ang="0">
                  <a:pos x="T2" y="T3"/>
                </a:cxn>
                <a:cxn ang="0">
                  <a:pos x="T4" y="T5"/>
                </a:cxn>
              </a:cxnLst>
              <a:rect l="0" t="0" r="r" b="b"/>
              <a:pathLst>
                <a:path w="1009" h="673">
                  <a:moveTo>
                    <a:pt x="1008" y="672"/>
                  </a:moveTo>
                  <a:lnTo>
                    <a:pt x="1008" y="0"/>
                  </a:lnTo>
                  <a:lnTo>
                    <a:pt x="0" y="0"/>
                  </a:lnTo>
                </a:path>
              </a:pathLst>
            </a:custGeom>
            <a:noFill/>
            <a:ln w="50800" cap="rnd" cmpd="sng">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28818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79A6-6B8D-FF40-B716-C7871F625782}"/>
              </a:ext>
            </a:extLst>
          </p:cNvPr>
          <p:cNvSpPr>
            <a:spLocks noGrp="1"/>
          </p:cNvSpPr>
          <p:nvPr>
            <p:ph type="title"/>
          </p:nvPr>
        </p:nvSpPr>
        <p:spPr/>
        <p:txBody>
          <a:bodyPr/>
          <a:lstStyle/>
          <a:p>
            <a:r>
              <a:rPr lang="en-US" dirty="0"/>
              <a:t>A brief history of software planning</a:t>
            </a:r>
          </a:p>
        </p:txBody>
      </p:sp>
      <p:sp>
        <p:nvSpPr>
          <p:cNvPr id="4" name="Slide Number Placeholder 3">
            <a:extLst>
              <a:ext uri="{FF2B5EF4-FFF2-40B4-BE49-F238E27FC236}">
                <a16:creationId xmlns:a16="http://schemas.microsoft.com/office/drawing/2014/main" id="{A3D68813-4FFC-5F4F-8584-9D86D9D9AB37}"/>
              </a:ext>
            </a:extLst>
          </p:cNvPr>
          <p:cNvSpPr>
            <a:spLocks noGrp="1"/>
          </p:cNvSpPr>
          <p:nvPr>
            <p:ph type="sldNum" sz="quarter" idx="12"/>
          </p:nvPr>
        </p:nvSpPr>
        <p:spPr/>
        <p:txBody>
          <a:bodyPr/>
          <a:lstStyle/>
          <a:p>
            <a:fld id="{20F37917-FD3A-4669-9018-DA04BCDD3D75}" type="slidenum">
              <a:rPr lang="en-US" smtClean="0"/>
              <a:t>5</a:t>
            </a:fld>
            <a:endParaRPr lang="en-US"/>
          </a:p>
        </p:txBody>
      </p:sp>
      <p:grpSp>
        <p:nvGrpSpPr>
          <p:cNvPr id="20" name="Image">
            <a:extLst>
              <a:ext uri="{FF2B5EF4-FFF2-40B4-BE49-F238E27FC236}">
                <a16:creationId xmlns:a16="http://schemas.microsoft.com/office/drawing/2014/main" id="{D91418EE-631B-1741-8F05-9B9A7C906D01}"/>
              </a:ext>
            </a:extLst>
          </p:cNvPr>
          <p:cNvGrpSpPr/>
          <p:nvPr/>
        </p:nvGrpSpPr>
        <p:grpSpPr>
          <a:xfrm>
            <a:off x="6096000" y="2654299"/>
            <a:ext cx="2527301" cy="3702051"/>
            <a:chOff x="0" y="0"/>
            <a:chExt cx="5054600" cy="7404100"/>
          </a:xfrm>
        </p:grpSpPr>
        <p:pic>
          <p:nvPicPr>
            <p:cNvPr id="21" name="Image" descr="Image">
              <a:extLst>
                <a:ext uri="{FF2B5EF4-FFF2-40B4-BE49-F238E27FC236}">
                  <a16:creationId xmlns:a16="http://schemas.microsoft.com/office/drawing/2014/main" id="{F8B4CEAC-2CE4-C145-B84F-AD5D04FA3E70}"/>
                </a:ext>
              </a:extLst>
            </p:cNvPr>
            <p:cNvPicPr>
              <a:picLocks noChangeAspect="1"/>
            </p:cNvPicPr>
            <p:nvPr/>
          </p:nvPicPr>
          <p:blipFill>
            <a:blip r:embed="rId3"/>
            <a:stretch>
              <a:fillRect/>
            </a:stretch>
          </p:blipFill>
          <p:spPr>
            <a:xfrm>
              <a:off x="127000" y="88900"/>
              <a:ext cx="4800600" cy="7073900"/>
            </a:xfrm>
            <a:prstGeom prst="rect">
              <a:avLst/>
            </a:prstGeom>
            <a:ln>
              <a:noFill/>
            </a:ln>
            <a:effectLst/>
          </p:spPr>
        </p:pic>
        <p:pic>
          <p:nvPicPr>
            <p:cNvPr id="22" name="Image" descr="Image">
              <a:extLst>
                <a:ext uri="{FF2B5EF4-FFF2-40B4-BE49-F238E27FC236}">
                  <a16:creationId xmlns:a16="http://schemas.microsoft.com/office/drawing/2014/main" id="{E6A04EA2-CA45-394A-8003-28CCF5B00AB5}"/>
                </a:ext>
              </a:extLst>
            </p:cNvPr>
            <p:cNvPicPr>
              <a:picLocks/>
            </p:cNvPicPr>
            <p:nvPr/>
          </p:nvPicPr>
          <p:blipFill>
            <a:blip r:embed="rId4"/>
            <a:stretch>
              <a:fillRect/>
            </a:stretch>
          </p:blipFill>
          <p:spPr>
            <a:xfrm>
              <a:off x="0" y="0"/>
              <a:ext cx="5054600" cy="7404100"/>
            </a:xfrm>
            <a:prstGeom prst="rect">
              <a:avLst/>
            </a:prstGeom>
            <a:effectLst/>
          </p:spPr>
        </p:pic>
      </p:grpSp>
      <p:sp>
        <p:nvSpPr>
          <p:cNvPr id="23" name="Software was very inefficient…">
            <a:extLst>
              <a:ext uri="{FF2B5EF4-FFF2-40B4-BE49-F238E27FC236}">
                <a16:creationId xmlns:a16="http://schemas.microsoft.com/office/drawing/2014/main" id="{1D9AD051-03EA-0644-894A-09CF71BCB156}"/>
              </a:ext>
            </a:extLst>
          </p:cNvPr>
          <p:cNvSpPr txBox="1"/>
          <p:nvPr/>
        </p:nvSpPr>
        <p:spPr>
          <a:xfrm>
            <a:off x="606808" y="2440962"/>
            <a:ext cx="4774577" cy="12054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very inefficient</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of low quality</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often did not meet requirements</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Projects were unmanageable and code difficult to maintain</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never delivered</a:t>
            </a:r>
          </a:p>
        </p:txBody>
      </p:sp>
      <p:pic>
        <p:nvPicPr>
          <p:cNvPr id="24" name="Image" descr="Image">
            <a:extLst>
              <a:ext uri="{FF2B5EF4-FFF2-40B4-BE49-F238E27FC236}">
                <a16:creationId xmlns:a16="http://schemas.microsoft.com/office/drawing/2014/main" id="{D7AEDDE5-24AC-A947-A8C0-2AB52174A52B}"/>
              </a:ext>
            </a:extLst>
          </p:cNvPr>
          <p:cNvPicPr>
            <a:picLocks noChangeAspect="1"/>
          </p:cNvPicPr>
          <p:nvPr/>
        </p:nvPicPr>
        <p:blipFill>
          <a:blip r:embed="rId5"/>
          <a:stretch>
            <a:fillRect/>
          </a:stretch>
        </p:blipFill>
        <p:spPr>
          <a:xfrm>
            <a:off x="605149" y="3695389"/>
            <a:ext cx="3665350" cy="2492439"/>
          </a:xfrm>
          <a:prstGeom prst="rect">
            <a:avLst/>
          </a:prstGeom>
          <a:ln w="12700">
            <a:miter lim="400000"/>
          </a:ln>
        </p:spPr>
      </p:pic>
      <p:sp>
        <p:nvSpPr>
          <p:cNvPr id="25" name="A call to action: We must study how to build software">
            <a:extLst>
              <a:ext uri="{FF2B5EF4-FFF2-40B4-BE49-F238E27FC236}">
                <a16:creationId xmlns:a16="http://schemas.microsoft.com/office/drawing/2014/main" id="{D325F4EC-480D-2542-90C8-A442691DED6E}"/>
              </a:ext>
            </a:extLst>
          </p:cNvPr>
          <p:cNvSpPr txBox="1"/>
          <p:nvPr/>
        </p:nvSpPr>
        <p:spPr>
          <a:xfrm>
            <a:off x="9528857" y="3641244"/>
            <a:ext cx="1978690" cy="7961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a:lnSpc>
                <a:spcPct val="80000"/>
              </a:lnSpc>
              <a:defRPr sz="4000" spc="-79">
                <a:solidFill>
                  <a:srgbClr val="000000"/>
                </a:solidFill>
                <a:latin typeface="Helvetica Neue Medium"/>
                <a:ea typeface="Helvetica Neue Medium"/>
                <a:cs typeface="Helvetica Neue Medium"/>
                <a:sym typeface="Helvetica Neue Medium"/>
              </a:defRPr>
            </a:pPr>
            <a:r>
              <a:rPr sz="2000" dirty="0">
                <a:latin typeface="Calibri" panose="020F0502020204030204" pitchFamily="34" charset="0"/>
                <a:cs typeface="Calibri" panose="020F0502020204030204" pitchFamily="34" charset="0"/>
              </a:rPr>
              <a:t>A call to action: We must study </a:t>
            </a:r>
            <a:r>
              <a:rPr sz="2000" i="1" dirty="0">
                <a:latin typeface="Calibri" panose="020F0502020204030204" pitchFamily="34" charset="0"/>
                <a:cs typeface="Calibri" panose="020F0502020204030204" pitchFamily="34" charset="0"/>
              </a:rPr>
              <a:t>how to build software</a:t>
            </a:r>
          </a:p>
        </p:txBody>
      </p:sp>
      <p:sp>
        <p:nvSpPr>
          <p:cNvPr id="26" name="NATO conference on Software Engineering + Outcomes">
            <a:extLst>
              <a:ext uri="{FF2B5EF4-FFF2-40B4-BE49-F238E27FC236}">
                <a16:creationId xmlns:a16="http://schemas.microsoft.com/office/drawing/2014/main" id="{4250E97A-3820-FD44-8B07-D899F55C66B7}"/>
              </a:ext>
            </a:extLst>
          </p:cNvPr>
          <p:cNvSpPr txBox="1">
            <a:spLocks/>
          </p:cNvSpPr>
          <p:nvPr/>
        </p:nvSpPr>
        <p:spPr>
          <a:xfrm>
            <a:off x="605149" y="1741898"/>
            <a:ext cx="10985500" cy="46739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alibri" panose="020F0502020204030204" pitchFamily="34" charset="0"/>
                <a:cs typeface="Calibri" panose="020F0502020204030204" pitchFamily="34" charset="0"/>
              </a:rPr>
              <a:t>NATO conference on Software Engineering + Outcomes</a:t>
            </a:r>
          </a:p>
        </p:txBody>
      </p:sp>
    </p:spTree>
    <p:extLst>
      <p:ext uri="{BB962C8B-B14F-4D97-AF65-F5344CB8AC3E}">
        <p14:creationId xmlns:p14="http://schemas.microsoft.com/office/powerpoint/2010/main" val="39936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7409-E512-FF4B-984E-877C3160BCD6}"/>
              </a:ext>
            </a:extLst>
          </p:cNvPr>
          <p:cNvSpPr>
            <a:spLocks noGrp="1"/>
          </p:cNvSpPr>
          <p:nvPr>
            <p:ph type="title"/>
          </p:nvPr>
        </p:nvSpPr>
        <p:spPr/>
        <p:txBody>
          <a:bodyPr>
            <a:normAutofit/>
          </a:bodyPr>
          <a:lstStyle/>
          <a:p>
            <a:r>
              <a:rPr lang="en-US" dirty="0">
                <a:cs typeface="Verdana" panose="020B0604030504040204" pitchFamily="34" charset="0"/>
              </a:rPr>
              <a:t>The Waterfall Process Manages Risk by Phase-Boxing</a:t>
            </a:r>
          </a:p>
        </p:txBody>
      </p:sp>
      <p:sp>
        <p:nvSpPr>
          <p:cNvPr id="4" name="Slide Number Placeholder 3">
            <a:extLst>
              <a:ext uri="{FF2B5EF4-FFF2-40B4-BE49-F238E27FC236}">
                <a16:creationId xmlns:a16="http://schemas.microsoft.com/office/drawing/2014/main" id="{8F22C870-8C88-1E47-AA1C-A4DE9681BAA5}"/>
              </a:ext>
            </a:extLst>
          </p:cNvPr>
          <p:cNvSpPr>
            <a:spLocks noGrp="1"/>
          </p:cNvSpPr>
          <p:nvPr>
            <p:ph type="sldNum" sz="quarter" idx="12"/>
          </p:nvPr>
        </p:nvSpPr>
        <p:spPr/>
        <p:txBody>
          <a:bodyPr/>
          <a:lstStyle/>
          <a:p>
            <a:fld id="{20F37917-FD3A-4669-9018-DA04BCDD3D75}" type="slidenum">
              <a:rPr lang="en-US" smtClean="0">
                <a:latin typeface="Calibri" panose="020F0502020204030204" pitchFamily="34" charset="0"/>
                <a:cs typeface="Calibri" panose="020F0502020204030204" pitchFamily="34" charset="0"/>
              </a:rPr>
              <a:t>6</a:t>
            </a:fld>
            <a:endParaRPr lang="en-US">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BC2B45E-B715-E441-81DE-D9273F563B0D}"/>
              </a:ext>
            </a:extLst>
          </p:cNvPr>
          <p:cNvSpPr txBox="1"/>
          <p:nvPr/>
        </p:nvSpPr>
        <p:spPr>
          <a:xfrm>
            <a:off x="6799659" y="1729176"/>
            <a:ext cx="4554141" cy="398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en-US" sz="2118" b="1" i="1" dirty="0">
                <a:solidFill>
                  <a:srgbClr val="FF0000"/>
                </a:solidFill>
                <a:latin typeface="Calibri" panose="020F0502020204030204" pitchFamily="34" charset="0"/>
                <a:cs typeface="Calibri" panose="020F0502020204030204" pitchFamily="34" charset="0"/>
              </a:rPr>
              <a:t>systematic, sequential </a:t>
            </a:r>
            <a:r>
              <a:rPr lang="en-US" sz="2118" dirty="0">
                <a:latin typeface="Calibri" panose="020F0502020204030204" pitchFamily="34" charset="0"/>
                <a:cs typeface="Calibri" panose="020F0502020204030204" pitchFamily="34" charset="0"/>
              </a:rPr>
              <a:t>approach</a:t>
            </a:r>
          </a:p>
        </p:txBody>
      </p:sp>
      <p:sp>
        <p:nvSpPr>
          <p:cNvPr id="25" name="TextBox 24">
            <a:extLst>
              <a:ext uri="{FF2B5EF4-FFF2-40B4-BE49-F238E27FC236}">
                <a16:creationId xmlns:a16="http://schemas.microsoft.com/office/drawing/2014/main" id="{1D146B62-8FAD-2641-BF52-E758247B9606}"/>
              </a:ext>
            </a:extLst>
          </p:cNvPr>
          <p:cNvSpPr txBox="1"/>
          <p:nvPr/>
        </p:nvSpPr>
        <p:spPr>
          <a:xfrm>
            <a:off x="6799659" y="2150602"/>
            <a:ext cx="4554141" cy="723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en-US" sz="2118" i="1" dirty="0">
                <a:solidFill>
                  <a:srgbClr val="FF0000"/>
                </a:solidFill>
                <a:latin typeface="Calibri" panose="020F0502020204030204" pitchFamily="34" charset="0"/>
                <a:cs typeface="Calibri" panose="020F0502020204030204" pitchFamily="34" charset="0"/>
              </a:rPr>
              <a:t>Quality Assurance</a:t>
            </a:r>
            <a:r>
              <a:rPr lang="en-US" sz="2118" b="1" i="1" dirty="0">
                <a:solidFill>
                  <a:srgbClr val="FF0000"/>
                </a:solidFill>
                <a:latin typeface="Calibri" panose="020F0502020204030204" pitchFamily="34" charset="0"/>
                <a:cs typeface="Calibri" panose="020F0502020204030204" pitchFamily="34" charset="0"/>
              </a:rPr>
              <a:t> </a:t>
            </a:r>
            <a:r>
              <a:rPr lang="en-US" sz="2118" dirty="0">
                <a:latin typeface="Calibri" panose="020F0502020204030204" pitchFamily="34" charset="0"/>
                <a:cs typeface="Calibri" panose="020F0502020204030204" pitchFamily="34" charset="0"/>
              </a:rPr>
              <a:t>at each phase before continuing</a:t>
            </a:r>
          </a:p>
        </p:txBody>
      </p:sp>
      <p:grpSp>
        <p:nvGrpSpPr>
          <p:cNvPr id="26" name="Group 2">
            <a:extLst>
              <a:ext uri="{FF2B5EF4-FFF2-40B4-BE49-F238E27FC236}">
                <a16:creationId xmlns:a16="http://schemas.microsoft.com/office/drawing/2014/main" id="{080BDFB9-CAC9-1B45-9C90-9A3CAD5B9AE1}"/>
              </a:ext>
            </a:extLst>
          </p:cNvPr>
          <p:cNvGrpSpPr>
            <a:grpSpLocks/>
          </p:cNvGrpSpPr>
          <p:nvPr/>
        </p:nvGrpSpPr>
        <p:grpSpPr bwMode="auto">
          <a:xfrm>
            <a:off x="1515581" y="1646634"/>
            <a:ext cx="8736013" cy="4406900"/>
            <a:chOff x="485" y="1091"/>
            <a:chExt cx="5080" cy="2776"/>
          </a:xfrm>
        </p:grpSpPr>
        <p:grpSp>
          <p:nvGrpSpPr>
            <p:cNvPr id="27" name="Group 3">
              <a:extLst>
                <a:ext uri="{FF2B5EF4-FFF2-40B4-BE49-F238E27FC236}">
                  <a16:creationId xmlns:a16="http://schemas.microsoft.com/office/drawing/2014/main" id="{FF65F963-7BC1-5043-9432-16C469E8CC07}"/>
                </a:ext>
              </a:extLst>
            </p:cNvPr>
            <p:cNvGrpSpPr>
              <a:grpSpLocks/>
            </p:cNvGrpSpPr>
            <p:nvPr/>
          </p:nvGrpSpPr>
          <p:grpSpPr bwMode="auto">
            <a:xfrm>
              <a:off x="485" y="1091"/>
              <a:ext cx="1144" cy="664"/>
              <a:chOff x="244" y="1204"/>
              <a:chExt cx="1144" cy="664"/>
            </a:xfrm>
          </p:grpSpPr>
          <p:sp>
            <p:nvSpPr>
              <p:cNvPr id="40" name="Rectangle 4">
                <a:extLst>
                  <a:ext uri="{FF2B5EF4-FFF2-40B4-BE49-F238E27FC236}">
                    <a16:creationId xmlns:a16="http://schemas.microsoft.com/office/drawing/2014/main" id="{231E0A7E-1511-C540-9B53-D745EEC244D1}"/>
                  </a:ext>
                </a:extLst>
              </p:cNvPr>
              <p:cNvSpPr>
                <a:spLocks noChangeArrowheads="1"/>
              </p:cNvSpPr>
              <p:nvPr/>
            </p:nvSpPr>
            <p:spPr bwMode="auto">
              <a:xfrm>
                <a:off x="244" y="120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Requirements</a:t>
                </a:r>
              </a:p>
            </p:txBody>
          </p:sp>
          <p:sp>
            <p:nvSpPr>
              <p:cNvPr id="41" name="Rectangle 5">
                <a:extLst>
                  <a:ext uri="{FF2B5EF4-FFF2-40B4-BE49-F238E27FC236}">
                    <a16:creationId xmlns:a16="http://schemas.microsoft.com/office/drawing/2014/main" id="{56A593E9-DD11-DF46-A42A-DDDC9A9B0C72}"/>
                  </a:ext>
                </a:extLst>
              </p:cNvPr>
              <p:cNvSpPr>
                <a:spLocks noChangeArrowheads="1"/>
              </p:cNvSpPr>
              <p:nvPr/>
            </p:nvSpPr>
            <p:spPr bwMode="auto">
              <a:xfrm>
                <a:off x="244" y="154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Validate</a:t>
                </a:r>
              </a:p>
            </p:txBody>
          </p:sp>
        </p:grpSp>
        <p:sp>
          <p:nvSpPr>
            <p:cNvPr id="28" name="Rectangle 6">
              <a:extLst>
                <a:ext uri="{FF2B5EF4-FFF2-40B4-BE49-F238E27FC236}">
                  <a16:creationId xmlns:a16="http://schemas.microsoft.com/office/drawing/2014/main" id="{6C42552E-611A-2E48-9A46-843F09062338}"/>
                </a:ext>
              </a:extLst>
            </p:cNvPr>
            <p:cNvSpPr>
              <a:spLocks noChangeArrowheads="1"/>
            </p:cNvSpPr>
            <p:nvPr/>
          </p:nvSpPr>
          <p:spPr bwMode="auto">
            <a:xfrm>
              <a:off x="4421" y="3539"/>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Retirement</a:t>
              </a:r>
            </a:p>
          </p:txBody>
        </p:sp>
        <p:sp>
          <p:nvSpPr>
            <p:cNvPr id="29" name="Rectangle 7">
              <a:extLst>
                <a:ext uri="{FF2B5EF4-FFF2-40B4-BE49-F238E27FC236}">
                  <a16:creationId xmlns:a16="http://schemas.microsoft.com/office/drawing/2014/main" id="{BB875584-2EAB-D048-89E0-01E973878804}"/>
                </a:ext>
              </a:extLst>
            </p:cNvPr>
            <p:cNvSpPr>
              <a:spLocks noChangeArrowheads="1"/>
            </p:cNvSpPr>
            <p:nvPr/>
          </p:nvSpPr>
          <p:spPr bwMode="auto">
            <a:xfrm>
              <a:off x="4421" y="3011"/>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Operations</a:t>
              </a:r>
            </a:p>
          </p:txBody>
        </p:sp>
        <p:grpSp>
          <p:nvGrpSpPr>
            <p:cNvPr id="30" name="Group 8">
              <a:extLst>
                <a:ext uri="{FF2B5EF4-FFF2-40B4-BE49-F238E27FC236}">
                  <a16:creationId xmlns:a16="http://schemas.microsoft.com/office/drawing/2014/main" id="{EE0CB2DD-4727-2B44-B20F-2A137D2B454A}"/>
                </a:ext>
              </a:extLst>
            </p:cNvPr>
            <p:cNvGrpSpPr>
              <a:grpSpLocks/>
            </p:cNvGrpSpPr>
            <p:nvPr/>
          </p:nvGrpSpPr>
          <p:grpSpPr bwMode="auto">
            <a:xfrm>
              <a:off x="3309" y="2051"/>
              <a:ext cx="1144" cy="664"/>
              <a:chOff x="3316" y="2164"/>
              <a:chExt cx="1144" cy="664"/>
            </a:xfrm>
          </p:grpSpPr>
          <p:sp>
            <p:nvSpPr>
              <p:cNvPr id="38" name="Rectangle 9">
                <a:extLst>
                  <a:ext uri="{FF2B5EF4-FFF2-40B4-BE49-F238E27FC236}">
                    <a16:creationId xmlns:a16="http://schemas.microsoft.com/office/drawing/2014/main" id="{04624545-E4C8-474A-ADC7-F5823EBD6EC7}"/>
                  </a:ext>
                </a:extLst>
              </p:cNvPr>
              <p:cNvSpPr>
                <a:spLocks noChangeArrowheads="1"/>
              </p:cNvSpPr>
              <p:nvPr/>
            </p:nvSpPr>
            <p:spPr bwMode="auto">
              <a:xfrm>
                <a:off x="3316" y="250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Test</a:t>
                </a:r>
              </a:p>
            </p:txBody>
          </p:sp>
          <p:sp>
            <p:nvSpPr>
              <p:cNvPr id="39" name="Rectangle 10">
                <a:extLst>
                  <a:ext uri="{FF2B5EF4-FFF2-40B4-BE49-F238E27FC236}">
                    <a16:creationId xmlns:a16="http://schemas.microsoft.com/office/drawing/2014/main" id="{12FD8BAA-6B31-4B4F-986D-B81A41533DF3}"/>
                  </a:ext>
                </a:extLst>
              </p:cNvPr>
              <p:cNvSpPr>
                <a:spLocks noChangeArrowheads="1"/>
              </p:cNvSpPr>
              <p:nvPr/>
            </p:nvSpPr>
            <p:spPr bwMode="auto">
              <a:xfrm>
                <a:off x="3316" y="216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Implementation</a:t>
                </a:r>
              </a:p>
            </p:txBody>
          </p:sp>
        </p:grpSp>
        <p:grpSp>
          <p:nvGrpSpPr>
            <p:cNvPr id="31" name="Group 11">
              <a:extLst>
                <a:ext uri="{FF2B5EF4-FFF2-40B4-BE49-F238E27FC236}">
                  <a16:creationId xmlns:a16="http://schemas.microsoft.com/office/drawing/2014/main" id="{B7C88E35-0663-0F49-91D1-36A6FB2A5644}"/>
                </a:ext>
              </a:extLst>
            </p:cNvPr>
            <p:cNvGrpSpPr>
              <a:grpSpLocks/>
            </p:cNvGrpSpPr>
            <p:nvPr/>
          </p:nvGrpSpPr>
          <p:grpSpPr bwMode="auto">
            <a:xfrm>
              <a:off x="1781" y="1571"/>
              <a:ext cx="1144" cy="664"/>
              <a:chOff x="1780" y="1684"/>
              <a:chExt cx="1144" cy="664"/>
            </a:xfrm>
          </p:grpSpPr>
          <p:sp>
            <p:nvSpPr>
              <p:cNvPr id="36" name="Rectangle 12">
                <a:extLst>
                  <a:ext uri="{FF2B5EF4-FFF2-40B4-BE49-F238E27FC236}">
                    <a16:creationId xmlns:a16="http://schemas.microsoft.com/office/drawing/2014/main" id="{10EFCE03-26D5-C849-A93D-85BB8C17B7F2}"/>
                  </a:ext>
                </a:extLst>
              </p:cNvPr>
              <p:cNvSpPr>
                <a:spLocks noChangeArrowheads="1"/>
              </p:cNvSpPr>
              <p:nvPr/>
            </p:nvSpPr>
            <p:spPr bwMode="auto">
              <a:xfrm>
                <a:off x="1780" y="202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Verify</a:t>
                </a:r>
              </a:p>
            </p:txBody>
          </p:sp>
          <p:sp>
            <p:nvSpPr>
              <p:cNvPr id="37" name="Rectangle 13">
                <a:extLst>
                  <a:ext uri="{FF2B5EF4-FFF2-40B4-BE49-F238E27FC236}">
                    <a16:creationId xmlns:a16="http://schemas.microsoft.com/office/drawing/2014/main" id="{27396E59-893A-5F45-9F18-057B23471668}"/>
                  </a:ext>
                </a:extLst>
              </p:cNvPr>
              <p:cNvSpPr>
                <a:spLocks noChangeArrowheads="1"/>
              </p:cNvSpPr>
              <p:nvPr/>
            </p:nvSpPr>
            <p:spPr bwMode="auto">
              <a:xfrm>
                <a:off x="1780" y="16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Design</a:t>
                </a:r>
              </a:p>
            </p:txBody>
          </p:sp>
        </p:grpSp>
        <p:sp>
          <p:nvSpPr>
            <p:cNvPr id="32" name="Line 14">
              <a:extLst>
                <a:ext uri="{FF2B5EF4-FFF2-40B4-BE49-F238E27FC236}">
                  <a16:creationId xmlns:a16="http://schemas.microsoft.com/office/drawing/2014/main" id="{1B058F32-BDB1-424C-BDA0-BF395806BAD4}"/>
                </a:ext>
              </a:extLst>
            </p:cNvPr>
            <p:cNvSpPr>
              <a:spLocks noChangeShapeType="1"/>
            </p:cNvSpPr>
            <p:nvPr/>
          </p:nvSpPr>
          <p:spPr bwMode="auto">
            <a:xfrm>
              <a:off x="1629" y="1631"/>
              <a:ext cx="152"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3" name="Line 15">
              <a:extLst>
                <a:ext uri="{FF2B5EF4-FFF2-40B4-BE49-F238E27FC236}">
                  <a16:creationId xmlns:a16="http://schemas.microsoft.com/office/drawing/2014/main" id="{46144DC5-7ED2-FC4C-9EB4-4367C1F8D98C}"/>
                </a:ext>
              </a:extLst>
            </p:cNvPr>
            <p:cNvSpPr>
              <a:spLocks noChangeShapeType="1"/>
            </p:cNvSpPr>
            <p:nvPr/>
          </p:nvSpPr>
          <p:spPr bwMode="auto">
            <a:xfrm>
              <a:off x="2933" y="2143"/>
              <a:ext cx="376"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4" name="Freeform 16">
              <a:extLst>
                <a:ext uri="{FF2B5EF4-FFF2-40B4-BE49-F238E27FC236}">
                  <a16:creationId xmlns:a16="http://schemas.microsoft.com/office/drawing/2014/main" id="{029FE2DF-D2BF-F34A-A077-160E4BCE5E7C}"/>
                </a:ext>
              </a:extLst>
            </p:cNvPr>
            <p:cNvSpPr>
              <a:spLocks/>
            </p:cNvSpPr>
            <p:nvPr/>
          </p:nvSpPr>
          <p:spPr bwMode="auto">
            <a:xfrm>
              <a:off x="4473" y="2575"/>
              <a:ext cx="289" cy="433"/>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5" name="Line 17">
              <a:extLst>
                <a:ext uri="{FF2B5EF4-FFF2-40B4-BE49-F238E27FC236}">
                  <a16:creationId xmlns:a16="http://schemas.microsoft.com/office/drawing/2014/main" id="{FB508A41-0D28-5F47-83BC-BB29DEECA604}"/>
                </a:ext>
              </a:extLst>
            </p:cNvPr>
            <p:cNvSpPr>
              <a:spLocks noChangeShapeType="1"/>
            </p:cNvSpPr>
            <p:nvPr/>
          </p:nvSpPr>
          <p:spPr bwMode="auto">
            <a:xfrm>
              <a:off x="4993" y="3347"/>
              <a:ext cx="1" cy="1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
        <p:nvSpPr>
          <p:cNvPr id="3" name="Content Placeholder 2">
            <a:extLst>
              <a:ext uri="{FF2B5EF4-FFF2-40B4-BE49-F238E27FC236}">
                <a16:creationId xmlns:a16="http://schemas.microsoft.com/office/drawing/2014/main" id="{001795F9-0B30-E87A-BEC6-47F07C97D650}"/>
              </a:ext>
            </a:extLst>
          </p:cNvPr>
          <p:cNvSpPr>
            <a:spLocks noGrp="1"/>
          </p:cNvSpPr>
          <p:nvPr>
            <p:ph idx="1"/>
          </p:nvPr>
        </p:nvSpPr>
        <p:spPr>
          <a:xfrm>
            <a:off x="154254" y="4527550"/>
            <a:ext cx="7773181" cy="2185549"/>
          </a:xfrm>
        </p:spPr>
        <p:txBody>
          <a:bodyPr>
            <a:normAutofit fontScale="92500"/>
          </a:bodyPr>
          <a:lstStyle/>
          <a:p>
            <a:r>
              <a:rPr lang="en-US" dirty="0"/>
              <a:t>Measurable progress with risk contained in each phase</a:t>
            </a:r>
          </a:p>
          <a:p>
            <a:r>
              <a:rPr lang="en-US" dirty="0"/>
              <a:t>Possible to estimate each phase based on past projects</a:t>
            </a:r>
          </a:p>
          <a:p>
            <a:r>
              <a:rPr lang="en-US" dirty="0"/>
              <a:t>Division of labor: Natural segmentation between phases</a:t>
            </a:r>
          </a:p>
        </p:txBody>
      </p:sp>
    </p:spTree>
    <p:extLst>
      <p:ext uri="{BB962C8B-B14F-4D97-AF65-F5344CB8AC3E}">
        <p14:creationId xmlns:p14="http://schemas.microsoft.com/office/powerpoint/2010/main" val="4131546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D095-52C3-B84B-A255-C907140D1521}"/>
              </a:ext>
            </a:extLst>
          </p:cNvPr>
          <p:cNvSpPr>
            <a:spLocks noGrp="1"/>
          </p:cNvSpPr>
          <p:nvPr>
            <p:ph type="title"/>
          </p:nvPr>
        </p:nvSpPr>
        <p:spPr/>
        <p:txBody>
          <a:bodyPr/>
          <a:lstStyle/>
          <a:p>
            <a:r>
              <a:rPr lang="en-US" dirty="0"/>
              <a:t>Phase-boxing manages risk by discovering defects early</a:t>
            </a:r>
          </a:p>
        </p:txBody>
      </p:sp>
      <p:sp>
        <p:nvSpPr>
          <p:cNvPr id="4" name="Slide Number Placeholder 3">
            <a:extLst>
              <a:ext uri="{FF2B5EF4-FFF2-40B4-BE49-F238E27FC236}">
                <a16:creationId xmlns:a16="http://schemas.microsoft.com/office/drawing/2014/main" id="{5F6F5C67-2520-3C46-8869-F866E27ECFC4}"/>
              </a:ext>
            </a:extLst>
          </p:cNvPr>
          <p:cNvSpPr>
            <a:spLocks noGrp="1"/>
          </p:cNvSpPr>
          <p:nvPr>
            <p:ph type="sldNum" sz="quarter" idx="12"/>
          </p:nvPr>
        </p:nvSpPr>
        <p:spPr/>
        <p:txBody>
          <a:bodyPr/>
          <a:lstStyle/>
          <a:p>
            <a:fld id="{20F37917-FD3A-4669-9018-DA04BCDD3D75}" type="slidenum">
              <a:rPr lang="en-US" smtClean="0"/>
              <a:t>7</a:t>
            </a:fld>
            <a:endParaRPr lang="en-US"/>
          </a:p>
        </p:txBody>
      </p:sp>
      <p:graphicFrame>
        <p:nvGraphicFramePr>
          <p:cNvPr id="5" name="Chart 4">
            <a:extLst>
              <a:ext uri="{FF2B5EF4-FFF2-40B4-BE49-F238E27FC236}">
                <a16:creationId xmlns:a16="http://schemas.microsoft.com/office/drawing/2014/main" id="{ECC36D8A-AC6A-1446-ACFB-2E185A24F7B4}"/>
              </a:ext>
            </a:extLst>
          </p:cNvPr>
          <p:cNvGraphicFramePr/>
          <p:nvPr>
            <p:extLst>
              <p:ext uri="{D42A27DB-BD31-4B8C-83A1-F6EECF244321}">
                <p14:modId xmlns:p14="http://schemas.microsoft.com/office/powerpoint/2010/main" val="3398071373"/>
              </p:ext>
            </p:extLst>
          </p:nvPr>
        </p:nvGraphicFramePr>
        <p:xfrm>
          <a:off x="8071726" y="1772764"/>
          <a:ext cx="3820947" cy="3312472"/>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6">
            <a:extLst>
              <a:ext uri="{FF2B5EF4-FFF2-40B4-BE49-F238E27FC236}">
                <a16:creationId xmlns:a16="http://schemas.microsoft.com/office/drawing/2014/main" id="{3C55EF1A-0C37-0975-B624-39660D6C853F}"/>
              </a:ext>
            </a:extLst>
          </p:cNvPr>
          <p:cNvSpPr>
            <a:spLocks noGrp="1"/>
          </p:cNvSpPr>
          <p:nvPr>
            <p:ph idx="1"/>
          </p:nvPr>
        </p:nvSpPr>
        <p:spPr>
          <a:xfrm>
            <a:off x="838200" y="1500160"/>
            <a:ext cx="6858000" cy="4351338"/>
          </a:xfrm>
        </p:spPr>
        <p:txBody>
          <a:bodyPr/>
          <a:lstStyle/>
          <a:p>
            <a:r>
              <a:rPr lang="en-US" sz="2800" b="0" i="0" u="none" strike="noStrike" kern="1200" dirty="0">
                <a:solidFill>
                  <a:schemeClr val="tx1"/>
                </a:solidFill>
                <a:effectLst/>
                <a:latin typeface="+mn-lt"/>
                <a:ea typeface="+mn-ea"/>
                <a:cs typeface="+mn-cs"/>
              </a:rPr>
              <a:t>The graph shows cost to make a change or fix a defect grows exponentially over time </a:t>
            </a:r>
          </a:p>
          <a:p>
            <a:r>
              <a:rPr lang="en-US" sz="2800" b="0" i="0" u="none" strike="noStrike" kern="1200" dirty="0">
                <a:solidFill>
                  <a:schemeClr val="tx1"/>
                </a:solidFill>
                <a:effectLst/>
                <a:latin typeface="+mn-lt"/>
                <a:ea typeface="+mn-ea"/>
                <a:cs typeface="+mn-cs"/>
              </a:rPr>
              <a:t>By carefully engineering the communication, planning, and modeling phases, we can find hidden defects in those stages, rather than later on in the construction and deployment phases.</a:t>
            </a:r>
          </a:p>
          <a:p>
            <a:endParaRPr lang="en-US" dirty="0"/>
          </a:p>
        </p:txBody>
      </p:sp>
    </p:spTree>
    <p:extLst>
      <p:ext uri="{BB962C8B-B14F-4D97-AF65-F5344CB8AC3E}">
        <p14:creationId xmlns:p14="http://schemas.microsoft.com/office/powerpoint/2010/main" val="224251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D095-52C3-B84B-A255-C907140D1521}"/>
              </a:ext>
            </a:extLst>
          </p:cNvPr>
          <p:cNvSpPr>
            <a:spLocks noGrp="1"/>
          </p:cNvSpPr>
          <p:nvPr>
            <p:ph type="title"/>
          </p:nvPr>
        </p:nvSpPr>
        <p:spPr/>
        <p:txBody>
          <a:bodyPr/>
          <a:lstStyle/>
          <a:p>
            <a:r>
              <a:rPr lang="en-US" dirty="0"/>
              <a:t>Waterfall Model: Applications</a:t>
            </a:r>
          </a:p>
        </p:txBody>
      </p:sp>
      <p:sp>
        <p:nvSpPr>
          <p:cNvPr id="3" name="Content Placeholder 2">
            <a:extLst>
              <a:ext uri="{FF2B5EF4-FFF2-40B4-BE49-F238E27FC236}">
                <a16:creationId xmlns:a16="http://schemas.microsoft.com/office/drawing/2014/main" id="{26C033CD-CA82-DA49-8341-E1B6B00570FB}"/>
              </a:ext>
            </a:extLst>
          </p:cNvPr>
          <p:cNvSpPr>
            <a:spLocks noGrp="1"/>
          </p:cNvSpPr>
          <p:nvPr>
            <p:ph idx="1"/>
          </p:nvPr>
        </p:nvSpPr>
        <p:spPr>
          <a:xfrm>
            <a:off x="838200" y="1500160"/>
            <a:ext cx="9695688" cy="4351338"/>
          </a:xfrm>
        </p:spPr>
        <p:txBody>
          <a:bodyPr/>
          <a:lstStyle/>
          <a:p>
            <a:r>
              <a:rPr lang="en-US" dirty="0"/>
              <a:t>What projects would this work well in?</a:t>
            </a:r>
          </a:p>
          <a:p>
            <a:pPr lvl="1"/>
            <a:r>
              <a:rPr lang="en-US" dirty="0"/>
              <a:t>Projects with tremendous uncertainty</a:t>
            </a:r>
          </a:p>
          <a:p>
            <a:pPr lvl="1"/>
            <a:r>
              <a:rPr lang="en-US" dirty="0"/>
              <a:t>Projects with long time-to-market</a:t>
            </a:r>
          </a:p>
          <a:p>
            <a:pPr lvl="1"/>
            <a:r>
              <a:rPr lang="en-US" dirty="0"/>
              <a:t>Projects that need extensive QA of requirements and design</a:t>
            </a:r>
          </a:p>
          <a:p>
            <a:pPr lvl="1"/>
            <a:r>
              <a:rPr lang="en-US" dirty="0"/>
              <a:t>Projects for which the expense of the planning is worth it</a:t>
            </a:r>
          </a:p>
          <a:p>
            <a:pPr lvl="1"/>
            <a:r>
              <a:rPr lang="en-US" dirty="0"/>
              <a:t>Classic examples: military/defense</a:t>
            </a:r>
          </a:p>
          <a:p>
            <a:pPr lvl="2"/>
            <a:r>
              <a:rPr lang="en-US" dirty="0"/>
              <a:t>Warship that needs to have component interfaces last 80 years</a:t>
            </a:r>
          </a:p>
          <a:p>
            <a:pPr lvl="2"/>
            <a:r>
              <a:rPr lang="en-US" dirty="0"/>
              <a:t>Spacecraft?</a:t>
            </a:r>
          </a:p>
        </p:txBody>
      </p:sp>
      <p:sp>
        <p:nvSpPr>
          <p:cNvPr id="4" name="Slide Number Placeholder 3">
            <a:extLst>
              <a:ext uri="{FF2B5EF4-FFF2-40B4-BE49-F238E27FC236}">
                <a16:creationId xmlns:a16="http://schemas.microsoft.com/office/drawing/2014/main" id="{5F6F5C67-2520-3C46-8869-F866E27ECFC4}"/>
              </a:ext>
            </a:extLst>
          </p:cNvPr>
          <p:cNvSpPr>
            <a:spLocks noGrp="1"/>
          </p:cNvSpPr>
          <p:nvPr>
            <p:ph type="sldNum" sz="quarter" idx="12"/>
          </p:nvPr>
        </p:nvSpPr>
        <p:spPr/>
        <p:txBody>
          <a:bodyPr/>
          <a:lstStyle/>
          <a:p>
            <a:fld id="{20F37917-FD3A-4669-9018-DA04BCDD3D75}" type="slidenum">
              <a:rPr lang="en-US" smtClean="0"/>
              <a:t>8</a:t>
            </a:fld>
            <a:endParaRPr lang="en-US"/>
          </a:p>
        </p:txBody>
      </p:sp>
    </p:spTree>
    <p:extLst>
      <p:ext uri="{BB962C8B-B14F-4D97-AF65-F5344CB8AC3E}">
        <p14:creationId xmlns:p14="http://schemas.microsoft.com/office/powerpoint/2010/main" val="3235711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C146DC-837A-B34B-BA4E-8D1697D654B2}"/>
              </a:ext>
            </a:extLst>
          </p:cNvPr>
          <p:cNvSpPr>
            <a:spLocks noGrp="1"/>
          </p:cNvSpPr>
          <p:nvPr>
            <p:ph type="title"/>
          </p:nvPr>
        </p:nvSpPr>
        <p:spPr>
          <a:xfrm>
            <a:off x="640080" y="325369"/>
            <a:ext cx="4368602" cy="1956841"/>
          </a:xfrm>
        </p:spPr>
        <p:txBody>
          <a:bodyPr anchor="b">
            <a:normAutofit/>
          </a:bodyPr>
          <a:lstStyle/>
          <a:p>
            <a:r>
              <a:rPr lang="en-US" sz="4200"/>
              <a:t>Waterfall Model adds process overhead</a:t>
            </a:r>
          </a:p>
        </p:txBody>
      </p:sp>
      <p:sp>
        <p:nvSpPr>
          <p:cNvPr id="13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DB9757-7186-BB4A-9D1A-41EDE1BEEE01}"/>
              </a:ext>
            </a:extLst>
          </p:cNvPr>
          <p:cNvSpPr>
            <a:spLocks noGrp="1"/>
          </p:cNvSpPr>
          <p:nvPr>
            <p:ph idx="1"/>
          </p:nvPr>
        </p:nvSpPr>
        <p:spPr>
          <a:xfrm>
            <a:off x="640080" y="2872899"/>
            <a:ext cx="4243589" cy="3320668"/>
          </a:xfrm>
        </p:spPr>
        <p:txBody>
          <a:bodyPr>
            <a:normAutofit/>
          </a:bodyPr>
          <a:lstStyle/>
          <a:p>
            <a:pPr marL="0" indent="0">
              <a:buNone/>
            </a:pPr>
            <a:r>
              <a:rPr lang="en-US" sz="2200"/>
              <a:t>Since formal quality assurance happens at each phase, it’s necessary to produce extremely detailed…</a:t>
            </a:r>
          </a:p>
          <a:p>
            <a:pPr lvl="1"/>
            <a:r>
              <a:rPr lang="en-US" sz="2200"/>
              <a:t>Requirements documents</a:t>
            </a:r>
          </a:p>
          <a:p>
            <a:pPr lvl="1"/>
            <a:r>
              <a:rPr lang="en-US" sz="2200"/>
              <a:t>Design documents</a:t>
            </a:r>
          </a:p>
          <a:p>
            <a:pPr lvl="1"/>
            <a:r>
              <a:rPr lang="en-US" sz="2200"/>
              <a:t>Source code with documentation</a:t>
            </a:r>
            <a:endParaRPr lang="en-US" sz="2200" dirty="0"/>
          </a:p>
        </p:txBody>
      </p:sp>
      <p:pic>
        <p:nvPicPr>
          <p:cNvPr id="5122" name="Picture 2">
            <a:extLst>
              <a:ext uri="{FF2B5EF4-FFF2-40B4-BE49-F238E27FC236}">
                <a16:creationId xmlns:a16="http://schemas.microsoft.com/office/drawing/2014/main" id="{97853A7D-B3A2-304D-9A09-885EC6BDFA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18" r="545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6A8871E-9B26-5745-8D00-040876995AE8}"/>
              </a:ext>
            </a:extLst>
          </p:cNvPr>
          <p:cNvSpPr>
            <a:spLocks noGrp="1"/>
          </p:cNvSpPr>
          <p:nvPr>
            <p:ph type="sldNum" sz="quarter" idx="12"/>
          </p:nvPr>
        </p:nvSpPr>
        <p:spPr>
          <a:xfrm>
            <a:off x="10439400" y="6356350"/>
            <a:ext cx="914400" cy="365125"/>
          </a:xfrm>
        </p:spPr>
        <p:txBody>
          <a:bodyPr>
            <a:normAutofit/>
          </a:bodyPr>
          <a:lstStyle/>
          <a:p>
            <a:pPr>
              <a:spcAft>
                <a:spcPts val="600"/>
              </a:spcAft>
            </a:pPr>
            <a:fld id="{20F37917-FD3A-4669-9018-DA04BCDD3D75}" type="slidenum">
              <a:rPr lang="en-US" smtClean="0">
                <a:solidFill>
                  <a:srgbClr val="FFFFFF"/>
                </a:solidFill>
              </a:rPr>
              <a:pPr>
                <a:spcAft>
                  <a:spcPts val="600"/>
                </a:spcAft>
              </a:pPr>
              <a:t>9</a:t>
            </a:fld>
            <a:endParaRPr lang="en-US">
              <a:solidFill>
                <a:srgbClr val="FFFFFF"/>
              </a:solidFill>
            </a:endParaRPr>
          </a:p>
        </p:txBody>
      </p:sp>
      <p:sp>
        <p:nvSpPr>
          <p:cNvPr id="6" name="TextBox 5">
            <a:extLst>
              <a:ext uri="{FF2B5EF4-FFF2-40B4-BE49-F238E27FC236}">
                <a16:creationId xmlns:a16="http://schemas.microsoft.com/office/drawing/2014/main" id="{0A9D2427-CBAA-1DD6-9458-6451DD48B7BA}"/>
              </a:ext>
            </a:extLst>
          </p:cNvPr>
          <p:cNvSpPr txBox="1"/>
          <p:nvPr/>
        </p:nvSpPr>
        <p:spPr>
          <a:xfrm>
            <a:off x="702586" y="5835754"/>
            <a:ext cx="4243589" cy="64633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rgbClr val="FF0000"/>
                </a:solidFill>
              </a:rPr>
              <a:t>Wasted productivity can occur through each phase’s QA process</a:t>
            </a:r>
          </a:p>
        </p:txBody>
      </p:sp>
    </p:spTree>
    <p:extLst>
      <p:ext uri="{BB962C8B-B14F-4D97-AF65-F5344CB8AC3E}">
        <p14:creationId xmlns:p14="http://schemas.microsoft.com/office/powerpoint/2010/main" val="2377827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13000</TotalTime>
  <Words>3199</Words>
  <Application>Microsoft Office PowerPoint</Application>
  <PresentationFormat>Widescreen</PresentationFormat>
  <Paragraphs>342</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Verdana</vt:lpstr>
      <vt:lpstr>Arial</vt:lpstr>
      <vt:lpstr>Times New Roman</vt:lpstr>
      <vt:lpstr>Calibri</vt:lpstr>
      <vt:lpstr>Office Theme</vt:lpstr>
      <vt:lpstr>CS 4530: Fundamentals of Software Engineering Module 6.1: Software Development Processes</vt:lpstr>
      <vt:lpstr>Learning Goals for this Lesson</vt:lpstr>
      <vt:lpstr>Review: How to make sure we are building the right thing</vt:lpstr>
      <vt:lpstr>Software Process: Code + Fix</vt:lpstr>
      <vt:lpstr>A brief history of software planning</vt:lpstr>
      <vt:lpstr>The Waterfall Process Manages Risk by Phase-Boxing</vt:lpstr>
      <vt:lpstr>Phase-boxing manages risk by discovering defects early</vt:lpstr>
      <vt:lpstr>Waterfall Model: Applications</vt:lpstr>
      <vt:lpstr>Waterfall Model adds process overhead</vt:lpstr>
      <vt:lpstr>Waterfall Model Reduces Risk by Preventing Change</vt:lpstr>
      <vt:lpstr>Waterfall Variation: Iterative Process (~1980s)</vt:lpstr>
      <vt:lpstr>The Agile Model Reduces Risk by Embracing Change (~2000)</vt:lpstr>
      <vt:lpstr>Agile Manifesto</vt:lpstr>
      <vt:lpstr>Agile Values Embrace Change</vt:lpstr>
      <vt:lpstr>Agile Practice: Everyone is Responsible for Quality</vt:lpstr>
      <vt:lpstr>Agile Processes are Iterative</vt:lpstr>
      <vt:lpstr>Agile Processes Reduce Risk by Time Boxing</vt:lpstr>
      <vt:lpstr>Agile Practice: Test Driven Development (TDD)</vt:lpstr>
      <vt:lpstr>The TDD Cycle (from Module 02)</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6.1: Software Development Processes</dc:title>
  <dc:creator>Mitchell Wand</dc:creator>
  <cp:lastModifiedBy>Bhutta, Adeel</cp:lastModifiedBy>
  <cp:revision>206</cp:revision>
  <dcterms:created xsi:type="dcterms:W3CDTF">2021-01-07T15:19:22Z</dcterms:created>
  <dcterms:modified xsi:type="dcterms:W3CDTF">2023-01-24T16:27:14Z</dcterms:modified>
</cp:coreProperties>
</file>